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5" r:id="rId7"/>
    <p:sldId id="261" r:id="rId8"/>
    <p:sldId id="264" r:id="rId9"/>
    <p:sldId id="263" r:id="rId10"/>
    <p:sldId id="268" r:id="rId11"/>
    <p:sldId id="260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67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20787"/>
    <a:srgbClr val="F9FBFA"/>
    <a:srgbClr val="256D44"/>
    <a:srgbClr val="66FF33"/>
    <a:srgbClr val="AD5926"/>
    <a:srgbClr val="A3CEBB"/>
    <a:srgbClr val="7A0000"/>
    <a:srgbClr val="C57BC0"/>
    <a:srgbClr val="DBD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228" y="-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AC47F8E-6064-47BB-8690-807EF5689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FF7BD16-41A8-4D10-B733-04E4C5C44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7EE7E20-A9E1-496B-B933-E1434C9A6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33F-91E3-478E-8567-5ED6FF26A24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ED0B0C6-6F46-44A6-B9F3-0D6452DF9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3DE5DEB-332C-4021-9510-BF51DEE0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C3FE-CB76-4F89-B0DC-7155473B2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1912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ED5A793-E523-41AE-B207-45E5C312E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E78850E6-5606-42DE-9CC6-1045504EC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AE5B179-90C7-4BA0-9303-894BB8953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33F-91E3-478E-8567-5ED6FF26A24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C47C761-9098-4611-BA10-1408323FB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1D777BD-666C-460E-9B03-9193655E4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C3FE-CB76-4F89-B0DC-7155473B2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5368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7298C41E-DEDE-4CC5-9B03-276A5E01F6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220FBFD-CAA1-4E84-A749-948233AA3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41108D2-B045-49A2-8A2F-90965BC0D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33F-91E3-478E-8567-5ED6FF26A24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71C006D-75C0-4146-BA2B-422BACD9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BFC6C5D-A607-4CD9-98BD-E04E46576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C3FE-CB76-4F89-B0DC-7155473B2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485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2C2350-DF15-4226-8DB9-35605D86F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5DC8DA7-E9EF-4E46-A731-264B5D907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6FB021A-86D2-4A2E-94AB-7D3B5825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33F-91E3-478E-8567-5ED6FF26A24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DC61B9D-F36E-4004-BA50-C06FDB44B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3946688-1EB9-41CB-BEBE-829C88477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C3FE-CB76-4F89-B0DC-7155473B2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628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3833CE6-1AAE-4B12-BE68-132DF0D65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EDC9116-5938-422E-A1FA-D13F869F7D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5829F57-FE6A-4288-B9AE-71395F885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33F-91E3-478E-8567-5ED6FF26A24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719578C-ACA9-4DBF-8ABE-E4CBF4FFD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2FF32CE-1134-479D-B578-6B871911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C3FE-CB76-4F89-B0DC-7155473B2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371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5E8D910-0381-4C5E-A30B-92DAD323C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9365ED7-C65F-4449-B947-8B025975C3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CA0EDD9-475F-43EA-92BE-41C4395FDB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5B0C52E-475B-474B-BEA1-759BFA390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33F-91E3-478E-8567-5ED6FF26A24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11ECEFA-858A-4473-8C7D-FC728258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421D903-FBBF-428A-BB54-2138961F7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C3FE-CB76-4F89-B0DC-7155473B2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6108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08E5002-80F1-4908-A825-BA8EAB8BB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0A381DA-AF94-4E44-84D3-173EFD2C3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6C728FA-DF6A-4C78-8194-DF55D72EF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E49D5F3C-77B1-48B4-86F8-251A6E891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71798351-0CF0-431C-9F24-D9A8C4A5D7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0FA3D2E0-8DB6-44EF-902A-FDACEC6DB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33F-91E3-478E-8567-5ED6FF26A24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3E968099-9435-4CF0-9731-278FC0C2E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E5960208-1F06-4D0B-AB5E-10DE397F8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C3FE-CB76-4F89-B0DC-7155473B2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3639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125BE2-6922-40E3-A93A-761AE09DE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3C9E589-E025-4E3B-8F5C-BEF3CD3EF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33F-91E3-478E-8567-5ED6FF26A24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C1FCC9C7-3E6A-4700-875B-AD862A63A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EACCAC5-1A21-4D3C-A0EC-C1BA08663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C3FE-CB76-4F89-B0DC-7155473B2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7278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17910C9E-B3E0-49C1-A716-668CD5265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33F-91E3-478E-8567-5ED6FF26A24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639AAC45-AAE3-409D-9CE1-C41A3BDC7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EC2482EF-899D-446D-9371-1277FAFE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C3FE-CB76-4F89-B0DC-7155473B2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822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B7B6BD-7DAF-4AF1-B7A3-6D03B407A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31B9A03-C0BC-4ACE-8947-1D4480BF6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8CDF608-2C91-40D0-AC29-A0EF0191A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E95CBAE-65D7-4246-B17C-63F3A61D7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33F-91E3-478E-8567-5ED6FF26A24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38822E5-5AB2-40BE-A19A-A2CE81EC0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CE4A686-A751-450E-9AAD-E59A248F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C3FE-CB76-4F89-B0DC-7155473B2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252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675B19C-91B7-4BFF-A5C0-17E05E5F2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7014072A-3ACB-4971-8FF9-730BC37C2C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4A2D171-7CDF-4B66-9B99-440A2BF16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BFF2CF2-DA81-4C9C-A6C6-9C67A3550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33F-91E3-478E-8567-5ED6FF26A24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FC4B32E-3372-4C6E-81B2-64268AE9A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DDE85AB-9B34-4FF5-9327-564DF8289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5C3FE-CB76-4F89-B0DC-7155473B2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91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5F9FD6E-C28A-4032-8E9E-BEE7771CE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60DDD97-667F-47FC-B7D9-4278ACF35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9B1D033C-43D8-4062-9BC7-1581074C6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9A33F-91E3-478E-8567-5ED6FF26A243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6901F4C-FB37-49F4-94BE-6A66EDE6B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0AC6A6D-FBF0-41F0-B2E5-EE189FF00D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5C3FE-CB76-4F89-B0DC-7155473B296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081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15.jpeg" Type="http://schemas.openxmlformats.org/officeDocument/2006/relationships/image"/><Relationship Id="rId4" Target="../media/image14.pn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16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3" Target="../media/image17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19.jpeg" Type="http://schemas.openxmlformats.org/officeDocument/2006/relationships/image"/><Relationship Id="rId4" Target="../media/image18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3" Target="../media/image20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22.jpeg" Type="http://schemas.openxmlformats.org/officeDocument/2006/relationships/image"/><Relationship Id="rId4" Target="../media/image21.jpeg" Type="http://schemas.openxmlformats.org/officeDocument/2006/relationships/image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jpeg"/></Relationships>
</file>

<file path=ppt/slides/_rels/slide15.xml.rels><?xml version="1.0" encoding="UTF-8" standalone="yes" ?><Relationships xmlns="http://schemas.openxmlformats.org/package/2006/relationships"><Relationship Id="rId3" Target="../media/image25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28.jpeg" Type="http://schemas.openxmlformats.org/officeDocument/2006/relationships/image"/><Relationship Id="rId4" Target="../media/image27.jpeg" Type="http://schemas.openxmlformats.org/officeDocument/2006/relationships/image"/></Relationships>
</file>

<file path=ppt/slides/_rels/slide17.xml.rels><?xml version="1.0" encoding="UTF-8" standalone="yes" ?><Relationships xmlns="http://schemas.openxmlformats.org/package/2006/relationships"><Relationship Id="rId3" Target="../media/image29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3" Target="../media/image30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32.jpeg" Type="http://schemas.openxmlformats.org/officeDocument/2006/relationships/image"/><Relationship Id="rId4" Target="../media/image31.jpeg" Type="http://schemas.openxmlformats.org/officeDocument/2006/relationships/image"/></Relationships>
</file>

<file path=ppt/slides/_rels/slide19.xml.rels><?xml version="1.0" encoding="UTF-8" standalone="yes" ?><Relationships xmlns="http://schemas.openxmlformats.org/package/2006/relationships"><Relationship Id="rId3" Target="../media/image33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35.jpeg" Type="http://schemas.openxmlformats.org/officeDocument/2006/relationships/image"/><Relationship Id="rId4" Target="../media/image34.jpe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 ?><Relationships xmlns="http://schemas.openxmlformats.org/package/2006/relationships"><Relationship Id="rId3" Target="../media/image36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6" Target="../media/image39.png" Type="http://schemas.openxmlformats.org/officeDocument/2006/relationships/image"/><Relationship Id="rId5" Target="../media/image38.jpeg" Type="http://schemas.openxmlformats.org/officeDocument/2006/relationships/image"/><Relationship Id="rId4" Target="../media/image37.jpeg" Type="http://schemas.openxmlformats.org/officeDocument/2006/relationships/image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Relationship Id="rId5" Target="../media/image12.jpeg" Type="http://schemas.openxmlformats.org/officeDocument/2006/relationships/image"/><Relationship Id="rId4" Target="../media/image11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D52BDC0-F63F-428E-BAE8-57CF80192537}"/>
              </a:ext>
            </a:extLst>
          </p:cNvPr>
          <p:cNvSpPr txBox="1"/>
          <p:nvPr/>
        </p:nvSpPr>
        <p:spPr>
          <a:xfrm>
            <a:off x="2424111" y="374576"/>
            <a:ext cx="7972425" cy="65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solidFill>
                  <a:srgbClr val="C00000"/>
                </a:solidFill>
                <a:effectLst/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97DB093-00CD-482E-9C11-862994728647}"/>
              </a:ext>
            </a:extLst>
          </p:cNvPr>
          <p:cNvSpPr txBox="1"/>
          <p:nvPr/>
        </p:nvSpPr>
        <p:spPr>
          <a:xfrm>
            <a:off x="788276" y="4367049"/>
            <a:ext cx="10689021" cy="20477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40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«УМ НА КОНЧИКАХ ПАЛЬЦЕВ»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Подготовила: ДУБРОВСКАЯ Т.М.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2022</a:t>
            </a:r>
            <a:endParaRPr lang="ru-RU" sz="2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8510" y="2475186"/>
            <a:ext cx="961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7" name="Рисунок 16" descr="hello_html_m3f73ffd9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1032" y="934545"/>
            <a:ext cx="4811230" cy="32074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18387" y="472965"/>
            <a:ext cx="6668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</a:rPr>
              <a:t>ПРЕЗЕНТАЦИЯ ДЛЯ ПЕДАГОГОВ</a:t>
            </a:r>
            <a:endParaRPr lang="ru-RU" sz="2800" b="1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6229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F390698-2E5B-4F93-A56E-5470F2096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154" y="1487650"/>
            <a:ext cx="3152774" cy="4714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2E4BF1E7-1290-4D00-ADF7-65783678CBA8}"/>
              </a:ext>
            </a:extLst>
          </p:cNvPr>
          <p:cNvSpPr txBox="1"/>
          <p:nvPr/>
        </p:nvSpPr>
        <p:spPr>
          <a:xfrm>
            <a:off x="252249" y="356557"/>
            <a:ext cx="5076496" cy="9679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20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«ПОМОГИ СОЛНЫШКУ ВЫБРАТЬСЯ ИЗ – ЗА ТУЧКИ»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7ACA0189-4131-40D7-A15D-840E5747E4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523" y="2163707"/>
            <a:ext cx="1799742" cy="1655763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6F1BA7C0-9443-4840-B9C6-A3760F3460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9627" y="1497723"/>
            <a:ext cx="5186856" cy="36575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448096" y="788276"/>
            <a:ext cx="46508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«ЗАДУЙ МЯЧИК В ЦЕНТР КРУГА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8328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ECD6A6CA-1C0F-4EED-8C3D-40EEC4247AAD}"/>
              </a:ext>
            </a:extLst>
          </p:cNvPr>
          <p:cNvSpPr txBox="1"/>
          <p:nvPr/>
        </p:nvSpPr>
        <p:spPr>
          <a:xfrm>
            <a:off x="2112579" y="677917"/>
            <a:ext cx="7409793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0000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«СДУЙ СНЕЖИНКУ»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03240F17-9DCB-4FFA-9672-CE09C9F4F8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61" y="1371600"/>
            <a:ext cx="6983154" cy="52344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4815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0D0E9038-6A5F-4667-86AB-284D4C919F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717" y="3493817"/>
            <a:ext cx="3966791" cy="29750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DBFBAFC5-7662-4016-A8A5-F7EDE1F08F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6516" y="2737071"/>
            <a:ext cx="3969283" cy="29750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C28EF70-A9A4-4637-A04A-DEE6419F67C5}"/>
              </a:ext>
            </a:extLst>
          </p:cNvPr>
          <p:cNvSpPr txBox="1"/>
          <p:nvPr/>
        </p:nvSpPr>
        <p:spPr>
          <a:xfrm>
            <a:off x="1068542" y="328878"/>
            <a:ext cx="9936579" cy="14948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3200" b="1" dirty="0">
                <a:effectLst/>
                <a:latin typeface="Book Antiqua" panose="020406020503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Упражнения, используемые в свободное время (утренний круг, разминки перед занятием)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49433AA2-AA43-4C55-B28D-9191B7C688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78782" y="2303346"/>
            <a:ext cx="3966791" cy="29750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258028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F4941D37-52E9-49E6-91DC-8AA5CFF180FB}"/>
              </a:ext>
            </a:extLst>
          </p:cNvPr>
          <p:cNvSpPr txBox="1"/>
          <p:nvPr/>
        </p:nvSpPr>
        <p:spPr>
          <a:xfrm>
            <a:off x="1308538" y="95926"/>
            <a:ext cx="8208942" cy="671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28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УПРАЖНЕНИЕ  </a:t>
            </a:r>
            <a:r>
              <a:rPr lang="ru-RU" sz="2800" b="1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«Кулак </a:t>
            </a:r>
            <a:r>
              <a:rPr lang="ru-RU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 ребро – </a:t>
            </a:r>
            <a:r>
              <a:rPr lang="ru-RU" sz="2800" b="1" dirty="0" smtClean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ладонь» </a:t>
            </a:r>
            <a:endParaRPr lang="ru-RU" sz="2800" b="1" dirty="0">
              <a:solidFill>
                <a:srgbClr val="FF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2A4F1EE-F24A-4CB4-9640-347CF9E95879}"/>
              </a:ext>
            </a:extLst>
          </p:cNvPr>
          <p:cNvSpPr txBox="1"/>
          <p:nvPr/>
        </p:nvSpPr>
        <p:spPr>
          <a:xfrm>
            <a:off x="7283669" y="898634"/>
            <a:ext cx="4744024" cy="5668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6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Выполнить поочередно 3 движения: сжать ладонь в кулак, поставить ребром на стол, положить ладонью вниз. Сначала одной рукой, потом другой, затем двумя руками одновременно.</a:t>
            </a:r>
          </a:p>
          <a:p>
            <a:pPr algn="ctr"/>
            <a:r>
              <a:rPr lang="ru-RU" sz="2200" dirty="0">
                <a:effectLst/>
                <a:ea typeface="Times New Roman" panose="02020603050405020304" pitchFamily="18" charset="0"/>
              </a:rPr>
              <a:t>Такие упражнения улучшают мыслительную деятельность, синхронизируют работу полушарий, налаживают координацию, способствуют улучшению запоминания, повышают устойчивость внимания, снижают утомляемость и повышают эмоционально-волевую устойчивость</a:t>
            </a:r>
            <a:endParaRPr lang="ru-RU" sz="2200" dirty="0"/>
          </a:p>
        </p:txBody>
      </p:sp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BB8A7BF2-30DA-4550-9F5B-A827AFF293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20" y="1774555"/>
            <a:ext cx="2303692" cy="405868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B12F5203-D54A-42A4-ADD2-E03F4BFE8F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379" y="1757767"/>
            <a:ext cx="2303693" cy="4128819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1E794057-663E-4364-8AD4-A637CA2001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1506" y="1729809"/>
            <a:ext cx="2336926" cy="41020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0967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218" name="Picture 2" descr="https://sun9-71.userapi.com/impg/8C6DN6vBofESmLV5wta63RmB-YkYoPN_xTDW_A/II2pkl8t4JM.jpg?size=607x1080&amp;quality=95&amp;sign=841343de3d186a1a0e4bdbb78090840a&amp;type=albu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585" y="1364978"/>
            <a:ext cx="2794876" cy="4972760"/>
          </a:xfrm>
          <a:prstGeom prst="rect">
            <a:avLst/>
          </a:prstGeom>
          <a:noFill/>
        </p:spPr>
      </p:pic>
      <p:pic>
        <p:nvPicPr>
          <p:cNvPr id="9220" name="Picture 4" descr="https://sun9-58.userapi.com/impg/exmizHQKxjwSmHxOfc56BuUQKd8l3GT3QPpgUA/lU8HbaII8e4.jpg?size=607x1080&amp;quality=95&amp;sign=18d784164a4816aaccb6f4660cc3905e&amp;type=albu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45639" y="1371601"/>
            <a:ext cx="2817736" cy="501343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46386" y="441434"/>
            <a:ext cx="11098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/>
              <a:t>УПРАЖНЕНИЕ  «УХО –НОС»</a:t>
            </a:r>
            <a:endParaRPr lang="ru-RU" sz="28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195848" y="1592317"/>
            <a:ext cx="56282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Левая рука - взяться за кончик носа, правая рука - взяться за правое ухо. По команде отпустить ухо-нос, хлопнуть в ладоши и поменять положение рук "с точностью наоборот".</a:t>
            </a:r>
            <a:endParaRPr lang="ru-RU" sz="3200" dirty="0"/>
          </a:p>
        </p:txBody>
      </p:sp>
    </p:spTree>
    <p:extLst>
      <p:ext uri="{BB962C8B-B14F-4D97-AF65-F5344CB8AC3E}">
        <p14:creationId xmlns="" xmlns:p14="http://schemas.microsoft.com/office/powerpoint/2010/main" val="1694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F8B0A47-8E45-416C-BAB4-71FBFAE899DC}"/>
              </a:ext>
            </a:extLst>
          </p:cNvPr>
          <p:cNvSpPr txBox="1"/>
          <p:nvPr/>
        </p:nvSpPr>
        <p:spPr>
          <a:xfrm>
            <a:off x="559969" y="1"/>
            <a:ext cx="10614860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600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  дополнительных занятиях по обучению </a:t>
            </a: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грамоте я использую задания «А ну-ка повтори!</a:t>
            </a:r>
            <a:endParaRPr lang="ru-RU" sz="2600" dirty="0">
              <a:solidFill>
                <a:schemeClr val="accent6">
                  <a:lumMod val="75000"/>
                </a:schemeClr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600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Дети произносят слово и одновременно </a:t>
            </a:r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показывают упражнение </a:t>
            </a:r>
            <a:r>
              <a:rPr lang="ru-RU" sz="2600" dirty="0">
                <a:solidFill>
                  <a:schemeClr val="accent6">
                    <a:lumMod val="75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на пальцах</a:t>
            </a:r>
            <a:endParaRPr lang="ru-RU" sz="26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058F3BA5-EB84-4870-8946-AB5D092414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6632" y="2112160"/>
            <a:ext cx="6633589" cy="47458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08940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7103BBE-7A17-41E1-8B06-244598471288}"/>
              </a:ext>
            </a:extLst>
          </p:cNvPr>
          <p:cNvSpPr txBox="1"/>
          <p:nvPr/>
        </p:nvSpPr>
        <p:spPr>
          <a:xfrm>
            <a:off x="192933" y="5294725"/>
            <a:ext cx="1180613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AD5926"/>
                </a:solidFill>
                <a:effectLst/>
                <a:latin typeface="Franklin Gothic Demi" panose="020B07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Разминка  на занятии </a:t>
            </a:r>
            <a:r>
              <a:rPr lang="ru-RU" sz="2400" dirty="0" err="1">
                <a:solidFill>
                  <a:srgbClr val="AD5926"/>
                </a:solidFill>
                <a:effectLst/>
                <a:latin typeface="Franklin Gothic Demi" panose="020B07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нейродорожка</a:t>
            </a:r>
            <a:r>
              <a:rPr lang="ru-RU" sz="2400" dirty="0">
                <a:solidFill>
                  <a:srgbClr val="AD5926"/>
                </a:solidFill>
                <a:effectLst/>
                <a:latin typeface="Franklin Gothic Demi" panose="020B07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(линия проводятся одновременно двумя руками, при этом произносится любой </a:t>
            </a:r>
            <a:r>
              <a:rPr lang="ru-RU" sz="2400" dirty="0" smtClean="0">
                <a:solidFill>
                  <a:srgbClr val="AD5926"/>
                </a:solidFill>
                <a:effectLst/>
                <a:latin typeface="Franklin Gothic Demi" panose="020B07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звук, слог)</a:t>
            </a:r>
            <a:endParaRPr lang="ru-RU" sz="2400" dirty="0">
              <a:solidFill>
                <a:srgbClr val="AD5926"/>
              </a:solidFill>
              <a:effectLst/>
              <a:latin typeface="Franklin Gothic Demi" panose="020B07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C26F716B-D3E8-423F-B86A-8514D0CB29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324" y="428868"/>
            <a:ext cx="2684994" cy="477967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EF3DF7A5-8A03-4EC1-8EEA-C4369FE3A5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3314" y="413950"/>
            <a:ext cx="2684994" cy="47887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09108A30-C530-46F5-8D5A-65BA2689CA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1046" y="477230"/>
            <a:ext cx="3603010" cy="48090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1283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7901427-FF1D-48B8-B7F5-D7F20E3A50F5}"/>
              </a:ext>
            </a:extLst>
          </p:cNvPr>
          <p:cNvSpPr txBox="1"/>
          <p:nvPr/>
        </p:nvSpPr>
        <p:spPr>
          <a:xfrm>
            <a:off x="1524000" y="-101927"/>
            <a:ext cx="9877425" cy="1190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ru-RU" sz="1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2800" b="1" i="1" dirty="0">
                <a:solidFill>
                  <a:srgbClr val="256D4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РИСОВАНИЕ ДВУМЯ РУКАМИ ОДНОВРЕМЕННО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8D15D746-D367-4CB2-92F5-087EB440BC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8881" y="1281840"/>
            <a:ext cx="5934594" cy="530930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4728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FE8981E-E29B-416A-B26D-7080C4FA7A0A}"/>
              </a:ext>
            </a:extLst>
          </p:cNvPr>
          <p:cNvSpPr txBox="1"/>
          <p:nvPr/>
        </p:nvSpPr>
        <p:spPr>
          <a:xfrm>
            <a:off x="4353175" y="4786648"/>
            <a:ext cx="3485649" cy="11456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ИГРЫ С МЯЧИКОМ СУ - ДЖОК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32EEB843-ECF4-47D7-AB2D-3D91AA0822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73" y="1408709"/>
            <a:ext cx="3657977" cy="43866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88BFA454-A45D-4225-85A1-B683D1783D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603" y="1498503"/>
            <a:ext cx="3823008" cy="28724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206384D0-3817-4F52-95D2-FD90D7824F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38532" y="1408709"/>
            <a:ext cx="3958595" cy="44359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380589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0D99B3F-91FF-4E89-90C3-449950F3CF8D}"/>
              </a:ext>
            </a:extLst>
          </p:cNvPr>
          <p:cNvSpPr txBox="1"/>
          <p:nvPr/>
        </p:nvSpPr>
        <p:spPr>
          <a:xfrm>
            <a:off x="1403130" y="87962"/>
            <a:ext cx="8261131" cy="8206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3600" b="1" dirty="0">
                <a:solidFill>
                  <a:srgbClr val="FF0000"/>
                </a:solidFill>
                <a:effectLst/>
                <a:latin typeface="Franklin Gothic Demi" panose="020B0703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СУХОЙ БАССЕЙН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69B1CE5-1335-4DC1-8112-61057E18A2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94" y="1618753"/>
            <a:ext cx="3573023" cy="475821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BFBB3944-7F9B-46E3-AA71-89D431CC4E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1216" y="1607773"/>
            <a:ext cx="2638187" cy="469319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48CD7D28-34EF-4DCE-A1D4-EC659CB69E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19932" y="1977798"/>
            <a:ext cx="4537192" cy="391549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7411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D2B6DA9-0B53-4E0A-B068-A89C3BA61BF2}"/>
              </a:ext>
            </a:extLst>
          </p:cNvPr>
          <p:cNvSpPr txBox="1"/>
          <p:nvPr/>
        </p:nvSpPr>
        <p:spPr>
          <a:xfrm>
            <a:off x="1355834" y="551793"/>
            <a:ext cx="9475076" cy="20036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solidFill>
                  <a:srgbClr val="CC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Выражение «Ум ребенка — на кончиках пальцев» принадлежит известному педагогу </a:t>
            </a:r>
            <a:r>
              <a:rPr lang="ru-RU" sz="3600" b="1" dirty="0">
                <a:solidFill>
                  <a:srgbClr val="CC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Василию Александровичу Сухомлинскому. </a:t>
            </a:r>
          </a:p>
        </p:txBody>
      </p:sp>
      <p:pic>
        <p:nvPicPr>
          <p:cNvPr id="20482" name="Picture 2" descr="https://botana.biz/prepod/_bloks/pic/fpw9mab-00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1310" y="2569780"/>
            <a:ext cx="6511159" cy="36295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39916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7E7A9B7-9034-49A0-9885-1DE015B17975}"/>
              </a:ext>
            </a:extLst>
          </p:cNvPr>
          <p:cNvSpPr txBox="1"/>
          <p:nvPr/>
        </p:nvSpPr>
        <p:spPr>
          <a:xfrm>
            <a:off x="1773285" y="251617"/>
            <a:ext cx="9144000" cy="754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3200" b="1" i="1" dirty="0">
                <a:solidFill>
                  <a:srgbClr val="C20787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200" b="1" i="1" dirty="0">
                <a:solidFill>
                  <a:srgbClr val="C20787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ыкладывание узоров из камней, пуговиц</a:t>
            </a:r>
            <a:endParaRPr lang="ru-RU" sz="3200" i="1" dirty="0">
              <a:solidFill>
                <a:srgbClr val="C20787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19EF3C5E-287B-461F-94BF-421EB47A7C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944" y="1550567"/>
            <a:ext cx="3366081" cy="44839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D9B56401-F1D2-41EE-BF58-54152A8CB7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97808" y="1563689"/>
            <a:ext cx="3265041" cy="43533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6CF757BE-ED4C-46DD-9861-01DB1AF186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6924" y="2374056"/>
            <a:ext cx="4005076" cy="44839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6103B97A-9D4F-4104-ACE0-58D0819A380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7285" y="44523"/>
            <a:ext cx="1171218" cy="10989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3724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050EFEF-0CAC-4191-A36C-3A25A1D99A6B}"/>
              </a:ext>
            </a:extLst>
          </p:cNvPr>
          <p:cNvSpPr txBox="1"/>
          <p:nvPr/>
        </p:nvSpPr>
        <p:spPr>
          <a:xfrm>
            <a:off x="2967790" y="268014"/>
            <a:ext cx="625642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400" dirty="0">
                <a:solidFill>
                  <a:srgbClr val="FF0000"/>
                </a:solidFill>
              </a:rPr>
              <a:t>Спасибо за внимание!</a:t>
            </a:r>
          </a:p>
        </p:txBody>
      </p:sp>
      <p:pic>
        <p:nvPicPr>
          <p:cNvPr id="1026" name="Picture 2" descr="https://ds161.centerstart.ru/sites/ds161.centerstart.ru/files/archive/img/%D0%B2%D0%BE%D1%81%D0%BF%D0%B8%D1%82_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483" y="1592847"/>
            <a:ext cx="7046703" cy="50444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60604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5FB4411-BB5D-4954-A13D-3B039E47D8E3}"/>
              </a:ext>
            </a:extLst>
          </p:cNvPr>
          <p:cNvSpPr txBox="1"/>
          <p:nvPr/>
        </p:nvSpPr>
        <p:spPr>
          <a:xfrm>
            <a:off x="662740" y="546040"/>
            <a:ext cx="6256420" cy="3889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Это не просто красивые слова: в них содержится объяснение того, каким образом развивается малыш. Ведь огромное количество нервных окончаний расположено именно в руке и на языке. Отсюда информация постоянно передается в мозг ребенка, где она сопоставляется с данными зрительных, слуховых и обонятельных рецепторов. 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25908730-8B95-4948-8AF5-A986CC5424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6340" y="3509963"/>
            <a:ext cx="5329116" cy="2876384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27355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ACD322DD-311C-4EF5-B5CF-00EF470A07EB}"/>
              </a:ext>
            </a:extLst>
          </p:cNvPr>
          <p:cNvSpPr txBox="1"/>
          <p:nvPr/>
        </p:nvSpPr>
        <p:spPr>
          <a:xfrm>
            <a:off x="599091" y="583324"/>
            <a:ext cx="11004330" cy="429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Каждый год увеличивается количество детей, имеющих нарушения в развитии. Возникают трудности при освоении программного материала не из-за детского нежелания воспринимать материал, а вследствие недоразвития и особенностей развития головного мозга современных детей</a:t>
            </a:r>
            <a:r>
              <a:rPr lang="ru-RU" sz="2400" i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0215" algn="ctr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Вызвано это вытеснением игровой деятельности, сокращением коммуникативных процессов, в угоду раннему обучению, компьютерам и малоподвижному образу жизни.</a:t>
            </a:r>
          </a:p>
          <a:p>
            <a:pPr indent="450215" algn="ctr">
              <a:lnSpc>
                <a:spcPct val="115000"/>
              </a:lnSpc>
              <a:spcAft>
                <a:spcPts val="1000"/>
              </a:spcAft>
            </a:pPr>
            <a:endParaRPr lang="ru-RU" sz="2400" i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i="1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4" name="Picture 2" descr="https://banktestov.ru/uploads/testimage/3/35308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65024" y="3735060"/>
            <a:ext cx="2854925" cy="2854926"/>
          </a:xfrm>
          <a:prstGeom prst="rect">
            <a:avLst/>
          </a:prstGeom>
          <a:noFill/>
        </p:spPr>
      </p:pic>
      <p:pic>
        <p:nvPicPr>
          <p:cNvPr id="18442" name="Picture 10" descr="https://fsd.multiurok.ru/html/2020/09/28/s_5f71eea94756f/1529556_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7255" y="3750272"/>
            <a:ext cx="3373822" cy="2855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0003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9903" y="819807"/>
            <a:ext cx="11130456" cy="3321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1000"/>
              </a:spcAft>
            </a:pPr>
            <a:r>
              <a:rPr lang="ru-RU" sz="28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Чтобы помочь детям преодолеть имеющиеся нарушения, на помощь приходит применение нейропсихологических методик.</a:t>
            </a:r>
          </a:p>
          <a:p>
            <a:pPr indent="450215" algn="ctr">
              <a:lnSpc>
                <a:spcPct val="115000"/>
              </a:lnSpc>
              <a:spcAft>
                <a:spcPts val="1000"/>
              </a:spcAft>
            </a:pPr>
            <a:r>
              <a:rPr lang="ru-RU" sz="28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Нейропсихология– наука о формировании мозговой организации психических процессов.</a:t>
            </a:r>
          </a:p>
          <a:p>
            <a:pPr indent="450215" algn="ctr">
              <a:lnSpc>
                <a:spcPct val="115000"/>
              </a:lnSpc>
              <a:spcAft>
                <a:spcPts val="1000"/>
              </a:spcAft>
            </a:pPr>
            <a:r>
              <a:rPr lang="ru-RU" sz="2800" i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Другими словами, нейропсихология изучает, какие зоны мозга отвечают за ту или иную психическую функцию.</a:t>
            </a:r>
            <a:endParaRPr lang="ru-RU" sz="2800" i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0" name="Picture 2" descr="https://www.defectologiya.pro/assets/images/zhurnal/Migacheva2/1058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4250" y="4032009"/>
            <a:ext cx="3375901" cy="25935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2595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20F6718-4CB9-4F23-A9F8-72B6DEB54A7F}"/>
              </a:ext>
            </a:extLst>
          </p:cNvPr>
          <p:cNvSpPr txBox="1"/>
          <p:nvPr/>
        </p:nvSpPr>
        <p:spPr>
          <a:xfrm>
            <a:off x="488732" y="252249"/>
            <a:ext cx="11398468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228600" algn="ctr" defTabSz="914400" rtl="0" eaLnBrk="1" fontAlgn="auto" latinLnBrk="0" hangingPunct="1"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Times New Roman" panose="02020603050405020304" pitchFamily="18" charset="0"/>
                <a:cs typeface="Arial" pitchFamily="34" charset="0"/>
              </a:rPr>
              <a:t>Поэтому я решили ввести нейропсихологические упражнения в образовательную деятельность подготовительной к школе группе.</a:t>
            </a:r>
          </a:p>
          <a:p>
            <a:pPr marL="0" marR="0" lvl="0" indent="228600" algn="ctr" defTabSz="914400" rtl="0" eaLnBrk="1" fontAlgn="auto" latinLnBrk="0" hangingPunct="1">
              <a:spcBef>
                <a:spcPts val="0"/>
              </a:spcBef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Times New Roman" panose="02020603050405020304" pitchFamily="18" charset="0"/>
                <a:cs typeface="Arial" pitchFamily="34" charset="0"/>
              </a:rPr>
              <a:t>Главный принцип этих упражнений </a:t>
            </a:r>
            <a:r>
              <a:rPr kumimoji="0" lang="ru-RU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Times New Roman" panose="02020603050405020304" pitchFamily="18" charset="0"/>
                <a:cs typeface="Arial" pitchFamily="34" charset="0"/>
              </a:rPr>
              <a:t>- задействовать противоположные конечности вместе и попеременно. По мнению многих ученых именно слаженная работа обоих полушарий является основой интеллектуального развития ребенка. </a:t>
            </a:r>
          </a:p>
        </p:txBody>
      </p:sp>
    </p:spTree>
    <p:extLst>
      <p:ext uri="{BB962C8B-B14F-4D97-AF65-F5344CB8AC3E}">
        <p14:creationId xmlns="" xmlns:p14="http://schemas.microsoft.com/office/powerpoint/2010/main" val="330106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6703F86-CBAE-4EBC-B870-D19D130AA23B}"/>
              </a:ext>
            </a:extLst>
          </p:cNvPr>
          <p:cNvSpPr txBox="1"/>
          <p:nvPr/>
        </p:nvSpPr>
        <p:spPr>
          <a:xfrm>
            <a:off x="346839" y="409902"/>
            <a:ext cx="11845161" cy="2739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228600" algn="ctr">
              <a:lnSpc>
                <a:spcPct val="150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Вся изюминка в том, что упражнения вводятся как игровой момент, как разминка перед и во время продуктивной деятельности, как игровой 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элемент утреннего и вечернего круга. </a:t>
            </a:r>
          </a:p>
          <a:p>
            <a:pPr indent="228600" algn="ctr">
              <a:lnSpc>
                <a:spcPct val="150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Мотивация 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«А ты так можешь?»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E6DD802A-8369-4255-92A4-C2D74B828280}"/>
              </a:ext>
            </a:extLst>
          </p:cNvPr>
          <p:cNvSpPr txBox="1"/>
          <p:nvPr/>
        </p:nvSpPr>
        <p:spPr>
          <a:xfrm>
            <a:off x="5885355" y="1453823"/>
            <a:ext cx="6036405" cy="506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2" name="Picture 2" descr="https://fsd.multiurok.ru/html/2021/08/24/s_6124b225f0eac/phpcOdQPF_Utrennij-krug-v-srednej-gruppe_html_4fe5fb3987a926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56148" y="3546107"/>
            <a:ext cx="3736969" cy="2933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3380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16953340-E29C-4610-B070-68DA3CBBCBC3}"/>
              </a:ext>
            </a:extLst>
          </p:cNvPr>
          <p:cNvSpPr txBox="1"/>
          <p:nvPr/>
        </p:nvSpPr>
        <p:spPr>
          <a:xfrm>
            <a:off x="66675" y="259717"/>
            <a:ext cx="7910677" cy="6683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социальная значимость моей находки очевидна. Для детей это открыло новые возможности для коммуникаций. Дети стали увереннее в собственных силах и возможностях. Появились вопросы о собственном организме, расширились познания о схеме тела, дети научились чувствовать свое тело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 главное, </a:t>
            </a: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увидела, </a:t>
            </a:r>
            <a: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они тренируются сами, даже перед сном, им это интересно, их это захватило!</a:t>
            </a:r>
          </a:p>
        </p:txBody>
      </p:sp>
      <p:pic>
        <p:nvPicPr>
          <p:cNvPr id="14338" name="Picture 2" descr="https://illustoon.com/photo/419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01700" y="1211864"/>
            <a:ext cx="3880397" cy="38803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4246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EA1D9AB-CE8C-4535-A927-E33FAE2CA3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EB345-F18B-4226-B12A-F819515FB2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5FBC0709-5C59-47FC-9954-87D06871A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60" y="5994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C198ECA-12D1-4EB1-A420-535AB6AE8E14}"/>
              </a:ext>
            </a:extLst>
          </p:cNvPr>
          <p:cNvSpPr txBox="1"/>
          <p:nvPr/>
        </p:nvSpPr>
        <p:spPr>
          <a:xfrm>
            <a:off x="268014" y="102663"/>
            <a:ext cx="10736317" cy="1760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b="1" dirty="0" smtClean="0">
                <a:solidFill>
                  <a:srgbClr val="2EAC0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srgbClr val="2EAC0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ДЫХАТЕЛЬНАЯ ГИМНАСТИКА</a:t>
            </a:r>
          </a:p>
          <a:p>
            <a:pPr algn="ctr">
              <a:lnSpc>
                <a:spcPct val="150000"/>
              </a:lnSpc>
            </a:pPr>
            <a:r>
              <a:rPr lang="ru-RU" sz="3600" b="1" dirty="0" smtClean="0">
                <a:solidFill>
                  <a:srgbClr val="2EAC0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«ПРОЖОРЛИВЫЕ </a:t>
            </a:r>
            <a:r>
              <a:rPr lang="ru-RU" sz="3600" b="1" dirty="0">
                <a:solidFill>
                  <a:srgbClr val="2EAC0C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ФРУКТЫ»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34B6E61F-FDCA-42D9-8DAB-BBBCB6A6D8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856" y="2430289"/>
            <a:ext cx="5787461" cy="35763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D7A788F0-AE42-4DB9-8D52-9B6BECF28A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4148" y="2480595"/>
            <a:ext cx="4998914" cy="3542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43E9403-6C1F-4ED3-89A3-0093AAF30F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7450" y="740315"/>
            <a:ext cx="803015" cy="92346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2057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475</Words>
  <Application>Microsoft Office PowerPoint</Application>
  <PresentationFormat>Произвольный</PresentationFormat>
  <Paragraphs>42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Диана Максутова</dc:creator>
  <cp:lastModifiedBy>Пользователь Windows</cp:lastModifiedBy>
  <cp:revision>49</cp:revision>
  <dcterms:created xsi:type="dcterms:W3CDTF">2022-10-19T13:53:19Z</dcterms:created>
  <dcterms:modified xsi:type="dcterms:W3CDTF">2022-11-06T09:05:03Z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872506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S9.2.0</vt:lpwstr>
  </property>
</Properties>
</file>