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9" r:id="rId11"/>
    <p:sldId id="272" r:id="rId12"/>
    <p:sldId id="289" r:id="rId13"/>
    <p:sldId id="287" r:id="rId14"/>
    <p:sldId id="288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8" r:id="rId23"/>
    <p:sldId id="297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76" r:id="rId33"/>
    <p:sldId id="277" r:id="rId34"/>
    <p:sldId id="281" r:id="rId35"/>
    <p:sldId id="284" r:id="rId36"/>
    <p:sldId id="28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71964D6-4606-41B4-90DE-9E4C840E063B}">
          <p14:sldIdLst>
            <p14:sldId id="256"/>
            <p14:sldId id="257"/>
            <p14:sldId id="258"/>
            <p14:sldId id="259"/>
            <p14:sldId id="261"/>
            <p14:sldId id="260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  <p14:sldId id="273"/>
            <p14:sldId id="270"/>
            <p14:sldId id="271"/>
            <p14:sldId id="272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4"/>
            <p14:sldId id="283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8" autoAdjust="0"/>
    <p:restoredTop sz="66207" autoAdjust="0"/>
  </p:normalViewPr>
  <p:slideViewPr>
    <p:cSldViewPr snapToGrid="0">
      <p:cViewPr>
        <p:scale>
          <a:sx n="100" d="100"/>
          <a:sy n="100" d="100"/>
        </p:scale>
        <p:origin x="-1002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11991-7022-4F4E-9B6E-913A1FE53FDF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EE37-27D6-49F1-B5BA-8D5C0E3C3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10" y="785552"/>
            <a:ext cx="10440785" cy="528689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14B8B8-D0F7-4184-97CA-E3C243584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599090"/>
            <a:ext cx="10363200" cy="37048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МБДОУ детский сад «Калейдоскоп» г. Данилова Ярославской области</a:t>
            </a:r>
            <a:br>
              <a:rPr lang="ru-RU" sz="24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Итоговый </a:t>
            </a:r>
            <a:r>
              <a:rPr lang="ru-RU" sz="6000" dirty="0"/>
              <a:t>педсовет – </a:t>
            </a:r>
            <a:r>
              <a:rPr lang="ru-RU" sz="6000" dirty="0" smtClean="0">
                <a:latin typeface="Arial Black" panose="020B0A04020102020204" pitchFamily="34" charset="0"/>
              </a:rPr>
              <a:t>2022</a:t>
            </a:r>
            <a:br>
              <a:rPr lang="ru-RU" sz="6000" dirty="0" smtClean="0">
                <a:latin typeface="Arial Black" panose="020B0A04020102020204" pitchFamily="34" charset="0"/>
              </a:rPr>
            </a:br>
            <a:r>
              <a:rPr lang="ru-RU" sz="6000" b="1" dirty="0"/>
              <a:t>«Цветочная феерия»</a:t>
            </a:r>
            <a:endParaRPr lang="ru-RU" sz="6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60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85D4B66-96A5-442C-9263-DFE61938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942975"/>
            <a:ext cx="10363200" cy="482600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6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ровень развития выпускников</a:t>
            </a:r>
            <a:endParaRPr lang="ru-RU" sz="6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324194-1F02-4734-BBE5-AD4A8F09D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028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9C57928-351A-43A8-BEC0-1D5630215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866775"/>
            <a:ext cx="10363200" cy="4902203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6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овышение профессиональной компетентности педагогов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E658928-9282-418E-B178-4734261396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КПК, аттестация, конкурсы</a:t>
            </a:r>
          </a:p>
        </p:txBody>
      </p:sp>
    </p:spTree>
    <p:extLst>
      <p:ext uri="{BB962C8B-B14F-4D97-AF65-F5344CB8AC3E}">
        <p14:creationId xmlns:p14="http://schemas.microsoft.com/office/powerpoint/2010/main" xmlns="" val="999028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138" y="403654"/>
            <a:ext cx="11321935" cy="1153297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Мониторинг общественного мнения </a:t>
            </a:r>
            <a:br>
              <a:rPr lang="ru-RU" sz="2200" b="1" dirty="0" smtClean="0"/>
            </a:br>
            <a:r>
              <a:rPr lang="ru-RU" sz="2200" b="1" dirty="0" smtClean="0"/>
              <a:t>достаточности предоставления услуг и потребности населения в услугах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Количество родителей (законных представителей) 12, которые приняли участие в анкетировании  на 30.05.2022 г. группа «Эрудиты»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749" y="1739695"/>
            <a:ext cx="3764447" cy="441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8921" y="1787611"/>
            <a:ext cx="3636870" cy="437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271" y="1664043"/>
            <a:ext cx="3888259" cy="448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«Эрудиты»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66850"/>
            <a:ext cx="36766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4" y="1466850"/>
            <a:ext cx="3686176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9549" y="1437198"/>
            <a:ext cx="4191663" cy="48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04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Мониторинг общественного мнения</a:t>
            </a:r>
            <a:br>
              <a:rPr lang="ru-RU" sz="2000" b="1" dirty="0" smtClean="0"/>
            </a:br>
            <a:r>
              <a:rPr lang="ru-RU" sz="2000" b="1" dirty="0" smtClean="0"/>
              <a:t> достаточности предоставления услуг и потребности населения в услугах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Количество родителей (законных представителей)  13, которые приняли участие в анкетировании  на 30.05.2022 г. группа «Малыши»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132" y="1866900"/>
            <a:ext cx="3950261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25" y="1866900"/>
            <a:ext cx="3710419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4824" y="1738097"/>
            <a:ext cx="3857625" cy="451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«Малыши»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43075"/>
            <a:ext cx="37338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0" y="1724024"/>
            <a:ext cx="401129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5273" y="1743074"/>
            <a:ext cx="4142600" cy="455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Мониторинг общественного мнения </a:t>
            </a:r>
            <a:br>
              <a:rPr lang="ru-RU" sz="2000" b="1" dirty="0" smtClean="0"/>
            </a:br>
            <a:r>
              <a:rPr lang="ru-RU" sz="2000" b="1" dirty="0" smtClean="0"/>
              <a:t>достаточности предоставления услуг и потребности населения в услугах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Количество родителей (законных представителей)  13, которые приняли участие в анкетировании  </a:t>
            </a:r>
            <a:br>
              <a:rPr lang="ru-RU" sz="2000" b="1" dirty="0" smtClean="0"/>
            </a:br>
            <a:r>
              <a:rPr lang="ru-RU" sz="2000" b="1" dirty="0" smtClean="0"/>
              <a:t>на 30.05.2022 г. группа «Буквоежки»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875924"/>
            <a:ext cx="4238625" cy="44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7675" y="1876424"/>
            <a:ext cx="3886200" cy="443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4825" y="1885950"/>
            <a:ext cx="3810000" cy="444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1650"/>
            <a:ext cx="4067175" cy="457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699" y="1771649"/>
            <a:ext cx="402592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5300" y="1762125"/>
            <a:ext cx="4083104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«Буквоежки»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Мониторинг общественного мнения </a:t>
            </a:r>
            <a:br>
              <a:rPr lang="ru-RU" sz="2000" b="1" dirty="0" smtClean="0"/>
            </a:br>
            <a:r>
              <a:rPr lang="ru-RU" sz="2000" b="1" dirty="0" smtClean="0"/>
              <a:t>достаточности предоставления услуг и потребности населения в услугах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Количество родителей (законных представителей)  19, которые приняли участие в анкетировании   </a:t>
            </a:r>
            <a:br>
              <a:rPr lang="ru-RU" sz="2000" b="1" dirty="0" smtClean="0"/>
            </a:br>
            <a:r>
              <a:rPr lang="ru-RU" sz="2000" b="1" dirty="0" smtClean="0"/>
              <a:t>на 30.05.2022 г. группа «Мечтатели»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52600"/>
            <a:ext cx="4351403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75" y="1743075"/>
            <a:ext cx="4042562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799" y="1752599"/>
            <a:ext cx="3714751" cy="451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1649"/>
            <a:ext cx="4019550" cy="4580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771649"/>
            <a:ext cx="3923867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2425" y="1743075"/>
            <a:ext cx="4076700" cy="460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«Мечтатели»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1C182-83BE-4A80-81EA-5B7ABC7D8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Цели заседания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EB81E9-C40F-45BD-B791-29758C104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Подвести обобщенные итоги учебного года;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проанализировать и оценить качество выполнения задач годового плана на 2021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22 учебный год;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обсудить план летней оздоровительной работы;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наметить перспективные направления работы на будущий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240555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Мониторинг общественного мнения </a:t>
            </a:r>
            <a:br>
              <a:rPr lang="ru-RU" sz="2000" b="1" dirty="0" smtClean="0"/>
            </a:br>
            <a:r>
              <a:rPr lang="ru-RU" sz="2000" b="1" dirty="0" smtClean="0"/>
              <a:t>достаточности предоставления услуг и потребности населения в услугах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Количество родителей (законных представителей)  12, которые приняли участие в анкетировании  </a:t>
            </a:r>
            <a:br>
              <a:rPr lang="ru-RU" sz="2000" b="1" dirty="0" smtClean="0"/>
            </a:br>
            <a:r>
              <a:rPr lang="ru-RU" sz="2000" b="1" dirty="0" smtClean="0"/>
              <a:t>на 30.05.2022 г. группа «Почемучки»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14499"/>
            <a:ext cx="4326997" cy="458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75" y="1762125"/>
            <a:ext cx="404601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743075"/>
            <a:ext cx="390864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33550"/>
            <a:ext cx="3895725" cy="457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9050" y="1733550"/>
            <a:ext cx="4023081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9075" y="1771649"/>
            <a:ext cx="4019550" cy="450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«Почемучки»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Мониторинг общественного мнения </a:t>
            </a:r>
            <a:br>
              <a:rPr lang="ru-RU" sz="2000" b="1" dirty="0" smtClean="0"/>
            </a:br>
            <a:r>
              <a:rPr lang="ru-RU" sz="2000" b="1" dirty="0" smtClean="0"/>
              <a:t>достаточности предоставления услуг и потребности населения в услугах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Количество родителей (законных представителей)  21, которые приняли участие в анкетировании  </a:t>
            </a:r>
            <a:br>
              <a:rPr lang="ru-RU" sz="2000" b="1" dirty="0" smtClean="0"/>
            </a:br>
            <a:r>
              <a:rPr lang="ru-RU" sz="2000" b="1" dirty="0" smtClean="0"/>
              <a:t>на 30.05.2022 г. группа «Умники»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790700"/>
            <a:ext cx="40195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0525" y="1781174"/>
            <a:ext cx="39243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874" y="1743075"/>
            <a:ext cx="3914775" cy="459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724025"/>
            <a:ext cx="3804609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5725" y="1704975"/>
            <a:ext cx="4116114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1752600"/>
            <a:ext cx="3998232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«Умники»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Мониторинг общественного мнения </a:t>
            </a:r>
            <a:br>
              <a:rPr lang="ru-RU" sz="2000" b="1" dirty="0" smtClean="0"/>
            </a:br>
            <a:r>
              <a:rPr lang="ru-RU" sz="2000" b="1" dirty="0" smtClean="0"/>
              <a:t>достаточности предоставления услуг и потребности населения в услугах</a:t>
            </a:r>
            <a:br>
              <a:rPr lang="ru-RU" sz="2000" b="1" dirty="0" smtClean="0"/>
            </a:br>
            <a:r>
              <a:rPr lang="ru-RU" sz="2000" b="1" dirty="0" smtClean="0"/>
              <a:t>Количество родителей (законных представителей)  11, которые приняли участие в анкетировании  на 30.05.2022 г. группа «Любознайки»</a:t>
            </a:r>
            <a:endParaRPr lang="ru-RU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23" t="2155" r="5293" b="2609"/>
          <a:stretch>
            <a:fillRect/>
          </a:stretch>
        </p:blipFill>
        <p:spPr bwMode="auto">
          <a:xfrm>
            <a:off x="0" y="1581150"/>
            <a:ext cx="40481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3748" t="17086" r="42483" b="34178"/>
          <a:stretch>
            <a:fillRect/>
          </a:stretch>
        </p:blipFill>
        <p:spPr bwMode="auto">
          <a:xfrm>
            <a:off x="4200525" y="1484185"/>
            <a:ext cx="3809999" cy="504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33599" t="15100" r="41716" b="33721"/>
          <a:stretch>
            <a:fillRect/>
          </a:stretch>
        </p:blipFill>
        <p:spPr bwMode="auto">
          <a:xfrm>
            <a:off x="8096251" y="1600200"/>
            <a:ext cx="4052260" cy="472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«Любознайки»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3761" t="14916" r="40868" b="33943"/>
          <a:stretch>
            <a:fillRect/>
          </a:stretch>
        </p:blipFill>
        <p:spPr bwMode="auto">
          <a:xfrm>
            <a:off x="180975" y="1533525"/>
            <a:ext cx="380067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3778" t="15304" r="41125" b="33595"/>
          <a:stretch>
            <a:fillRect/>
          </a:stretch>
        </p:blipFill>
        <p:spPr bwMode="auto">
          <a:xfrm>
            <a:off x="4123262" y="1552576"/>
            <a:ext cx="3916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3486" t="36583" r="40469" b="12795"/>
          <a:stretch>
            <a:fillRect/>
          </a:stretch>
        </p:blipFill>
        <p:spPr bwMode="auto">
          <a:xfrm>
            <a:off x="8153400" y="1619250"/>
            <a:ext cx="3772383" cy="438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Мониторинг общественного мнения </a:t>
            </a:r>
            <a:br>
              <a:rPr lang="ru-RU" sz="2000" b="1" dirty="0" smtClean="0"/>
            </a:br>
            <a:r>
              <a:rPr lang="ru-RU" sz="2000" b="1" dirty="0" smtClean="0"/>
              <a:t>достаточности предоставления услуг и потребности населения в услугах</a:t>
            </a:r>
            <a:br>
              <a:rPr lang="ru-RU" sz="2000" b="1" dirty="0" smtClean="0"/>
            </a:br>
            <a:r>
              <a:rPr lang="ru-RU" sz="2000" b="1" dirty="0" smtClean="0"/>
              <a:t>Количество родителей (законных представителей)  15, которые приняли участие в анкетировании  на 30.05.2022 г. группа «Знатоки»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782" t="20835" r="41122" b="32866"/>
          <a:stretch>
            <a:fillRect/>
          </a:stretch>
        </p:blipFill>
        <p:spPr bwMode="auto">
          <a:xfrm>
            <a:off x="0" y="1885949"/>
            <a:ext cx="391927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3863" t="16499" r="42057" b="34003"/>
          <a:stretch>
            <a:fillRect/>
          </a:stretch>
        </p:blipFill>
        <p:spPr bwMode="auto">
          <a:xfrm>
            <a:off x="3962400" y="1792784"/>
            <a:ext cx="36576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33858" t="15875" r="41734" b="34473"/>
          <a:stretch>
            <a:fillRect/>
          </a:stretch>
        </p:blipFill>
        <p:spPr bwMode="auto">
          <a:xfrm>
            <a:off x="8020050" y="1809749"/>
            <a:ext cx="3829050" cy="438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«Знатоки»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545" t="15573" r="41240" b="33287"/>
          <a:stretch>
            <a:fillRect/>
          </a:stretch>
        </p:blipFill>
        <p:spPr bwMode="auto">
          <a:xfrm>
            <a:off x="99955" y="1304926"/>
            <a:ext cx="3631846" cy="414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33779" t="15459" r="41723" b="33408"/>
          <a:stretch>
            <a:fillRect/>
          </a:stretch>
        </p:blipFill>
        <p:spPr bwMode="auto">
          <a:xfrm>
            <a:off x="3848100" y="1395135"/>
            <a:ext cx="3859369" cy="453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33613" t="37300" r="40905" b="13010"/>
          <a:stretch>
            <a:fillRect/>
          </a:stretch>
        </p:blipFill>
        <p:spPr bwMode="auto">
          <a:xfrm>
            <a:off x="7762875" y="1428751"/>
            <a:ext cx="409876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Мониторинг общественного мнения </a:t>
            </a:r>
            <a:br>
              <a:rPr lang="ru-RU" sz="2000" b="1" dirty="0" smtClean="0"/>
            </a:br>
            <a:r>
              <a:rPr lang="ru-RU" sz="2000" b="1" dirty="0" smtClean="0"/>
              <a:t>достаточности предоставления услуг и потребности населения в услугах</a:t>
            </a:r>
            <a:br>
              <a:rPr lang="ru-RU" sz="2000" b="1" dirty="0" smtClean="0"/>
            </a:br>
            <a:r>
              <a:rPr lang="ru-RU" sz="2000" b="1" dirty="0" smtClean="0"/>
              <a:t>Количество родителей (законных представителей)  15 , которые приняли участие в анкетировании  на 30.05.2022 г. группа «Фантазёры»</a:t>
            </a:r>
            <a:endParaRPr lang="ru-RU" sz="20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664" t="20203" r="41121" b="32234"/>
          <a:stretch>
            <a:fillRect/>
          </a:stretch>
        </p:blipFill>
        <p:spPr bwMode="auto">
          <a:xfrm>
            <a:off x="0" y="1857375"/>
            <a:ext cx="40576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 l="33952" t="17501" r="43104" b="34268"/>
          <a:stretch>
            <a:fillRect/>
          </a:stretch>
        </p:blipFill>
        <p:spPr bwMode="auto">
          <a:xfrm>
            <a:off x="4305300" y="1896119"/>
            <a:ext cx="3688842" cy="436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 l="34280" t="43261" r="41809" b="6079"/>
          <a:stretch>
            <a:fillRect/>
          </a:stretch>
        </p:blipFill>
        <p:spPr bwMode="auto">
          <a:xfrm>
            <a:off x="8101391" y="1819274"/>
            <a:ext cx="3738184" cy="445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«Фантазёры»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782" t="15363" r="40766" b="34339"/>
          <a:stretch>
            <a:fillRect/>
          </a:stretch>
        </p:blipFill>
        <p:spPr bwMode="auto">
          <a:xfrm>
            <a:off x="676275" y="1981200"/>
            <a:ext cx="2047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33781" t="16121" r="41230" b="34162"/>
          <a:stretch>
            <a:fillRect/>
          </a:stretch>
        </p:blipFill>
        <p:spPr bwMode="auto">
          <a:xfrm>
            <a:off x="4400550" y="1247775"/>
            <a:ext cx="34385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33469" t="36768" r="40888" b="12924"/>
          <a:stretch>
            <a:fillRect/>
          </a:stretch>
        </p:blipFill>
        <p:spPr bwMode="auto">
          <a:xfrm>
            <a:off x="8486775" y="1171575"/>
            <a:ext cx="34956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77EF6F-C3C4-4332-9D59-29B896CE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3541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Повестка 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7B23D4-CD8A-4832-AF17-8B690BEA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338" y="1198179"/>
            <a:ext cx="8781392" cy="539180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Анализ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воспитательно-образовательной работы за 2021/22 год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Результаты мониторинга</a:t>
            </a:r>
            <a:r>
              <a:rPr lang="ru-RU" dirty="0">
                <a:latin typeface="Arial" pitchFamily="34" charset="0"/>
                <a:cs typeface="Arial" pitchFamily="34" charset="0"/>
              </a:rPr>
              <a:t> усвоения детьми общеобразовательной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программы.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Степень </a:t>
            </a:r>
            <a:r>
              <a:rPr lang="ru-RU" dirty="0">
                <a:latin typeface="Arial" pitchFamily="34" charset="0"/>
                <a:cs typeface="Arial" pitchFamily="34" charset="0"/>
              </a:rPr>
              <a:t>готовности детей подготовительной группы к школьному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обучению.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Анализ реализации новой рабочей программы воспитания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Анализ дополнительного образования в ДОУ.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Достижения педагогического коллектива.</a:t>
            </a:r>
          </a:p>
          <a:p>
            <a:pPr algn="just">
              <a:buFont typeface="+mj-lt"/>
              <a:buAutoNum type="arabicPeriod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Ознакомление, обсуждение плана реализации летней оздоровительной кампании 2022 год.</a:t>
            </a:r>
          </a:p>
          <a:p>
            <a:pPr algn="just">
              <a:buFont typeface="+mj-lt"/>
              <a:buAutoNum type="arabicPeriod"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Перспективы в работе на новый учебный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год.</a:t>
            </a:r>
          </a:p>
          <a:p>
            <a:pPr algn="just">
              <a:buFont typeface="+mj-lt"/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dirty="0">
                <a:latin typeface="Arial" pitchFamily="34" charset="0"/>
                <a:cs typeface="Arial" pitchFamily="34" charset="0"/>
              </a:rPr>
              <a:t>решения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педсовета.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buFont typeface="+mj-lt"/>
              <a:buAutoNum type="arabicPeriod"/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9837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Мониторинг общественного мнения </a:t>
            </a:r>
            <a:br>
              <a:rPr lang="ru-RU" sz="2000" b="1" dirty="0" smtClean="0"/>
            </a:br>
            <a:r>
              <a:rPr lang="ru-RU" sz="2000" b="1" dirty="0" smtClean="0"/>
              <a:t>достаточности предоставления услуг и потребности населения в услугах</a:t>
            </a:r>
            <a:br>
              <a:rPr lang="ru-RU" sz="2000" b="1" dirty="0" smtClean="0"/>
            </a:br>
            <a:r>
              <a:rPr lang="ru-RU" sz="2000" b="1" dirty="0" smtClean="0"/>
              <a:t>Количество родителей (законных представителей)  15 , которые приняли участие в анкетировании  на 30.05.2022 г. группа «Фантазёры»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663" t="19993" r="40885" b="33076"/>
          <a:stretch>
            <a:fillRect/>
          </a:stretch>
        </p:blipFill>
        <p:spPr bwMode="auto">
          <a:xfrm>
            <a:off x="0" y="1790700"/>
            <a:ext cx="41814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3905" t="16439" r="42846" b="34599"/>
          <a:stretch>
            <a:fillRect/>
          </a:stretch>
        </p:blipFill>
        <p:spPr bwMode="auto">
          <a:xfrm>
            <a:off x="4200523" y="1770099"/>
            <a:ext cx="3884893" cy="460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34164" t="15510" r="42082" b="34310"/>
          <a:stretch>
            <a:fillRect/>
          </a:stretch>
        </p:blipFill>
        <p:spPr bwMode="auto">
          <a:xfrm>
            <a:off x="8103722" y="1704975"/>
            <a:ext cx="378347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«Фантазёры»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147" t="17020" r="41965" b="31920"/>
          <a:stretch>
            <a:fillRect/>
          </a:stretch>
        </p:blipFill>
        <p:spPr bwMode="auto">
          <a:xfrm>
            <a:off x="151167" y="1600200"/>
            <a:ext cx="3842212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33880" t="16965" r="41344" b="31675"/>
          <a:stretch>
            <a:fillRect/>
          </a:stretch>
        </p:blipFill>
        <p:spPr bwMode="auto">
          <a:xfrm>
            <a:off x="4076700" y="1609724"/>
            <a:ext cx="3716626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 l="34031" t="36784" r="40196" b="12881"/>
          <a:stretch>
            <a:fillRect/>
          </a:stretch>
        </p:blipFill>
        <p:spPr bwMode="auto">
          <a:xfrm>
            <a:off x="7987078" y="1552574"/>
            <a:ext cx="4014300" cy="44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EE8848-5CBD-4B96-8FE7-83C03F95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265703-C467-4C7D-A9C2-1B9BFBBB7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овысилась профессиональная компетентность педагогов;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увеличилась творческая активность;</a:t>
            </a:r>
            <a:endParaRPr lang="ru-RU" sz="3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наметилась тенденция к профессиональному росту и самообразованию, трансляции успешного опыта педагогической деятельности на разных уровнях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032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C68B544-8B0E-4C87-B883-A0985AE0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родителями и партнерами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0307C0D-1DA2-4C8F-83FE-111C082CA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Удовлетворенность качеством, сетевое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xmlns="" val="3291275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CFB4475-9F54-4E6C-AA7A-0EB73DBF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Выводы и перспективы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40B9835-8579-4BE7-BC5F-8A9E1D95C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Общие выводы по итогам анализа, перспективы работы на 2022</a:t>
            </a:r>
            <a:r>
              <a:rPr lang="en-US" dirty="0"/>
              <a:t>/</a:t>
            </a:r>
            <a:r>
              <a:rPr lang="ru-RU" dirty="0"/>
              <a:t>23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122644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4" y="0"/>
            <a:ext cx="1217355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C1FCEB-94D5-4C6A-9823-146136AB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Общие выводы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9F0CB8-BBE0-479E-BAE0-A78C36151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Детский сад полностью укомплектован педагогическими работниками;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компетентность </a:t>
            </a:r>
            <a:r>
              <a:rPr lang="ru-RU" sz="3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педработников</a:t>
            </a: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ежегодно повышается;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активно участвуют в </a:t>
            </a:r>
            <a:r>
              <a:rPr lang="ru-RU" sz="3000" i="0" dirty="0">
                <a:solidFill>
                  <a:srgbClr val="222222"/>
                </a:solidFill>
                <a:effectLst/>
                <a:latin typeface="Proxima Nova Rg Inner"/>
              </a:rPr>
              <a:t>творческих конкурсах различного уровня, имеют публикации;</a:t>
            </a:r>
            <a:endParaRPr lang="ru-RU" sz="30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воспитанники на достаточном уровне усвоили образовательную программу ДОО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0765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4C879E3-E61B-44B1-84A1-9A063862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Общие выводы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1849035-5171-4E90-9001-19B719518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Значительно улучшилась РППС</a:t>
            </a: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высокий процент оздоровления детей, индекс здоровья повысился;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 вовлечены в воспитание и обучение детей, в целом удовлетворены качеством работы детского сада;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процент участия родителей в мероприятиях ДОО повысился;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Proxima Nova Rg Inner"/>
              </a:rPr>
              <a:t> расширилась работа в социуме</a:t>
            </a:r>
            <a:endParaRPr lang="ru-RU" sz="3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7947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5445CB-2BC2-4205-BE5C-76880069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 работы по направлениям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4D9D03-2EB2-421E-BD91-A0BD1AE2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510" y="1600203"/>
            <a:ext cx="8523890" cy="4525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Система оздоровительной работы;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выполнение основной </a:t>
            </a:r>
            <a:r>
              <a:rPr lang="ru-RU" sz="3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</a:t>
            </a: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программы</a:t>
            </a: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уровень развития выпускников детского сада;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результаты повышения квалификации педагогов</a:t>
            </a: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система взаимодействия с родителями воспитанников и сетевого взаимодействия с другими </a:t>
            </a:r>
            <a:r>
              <a:rPr lang="ru-RU" sz="3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организациями.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872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3556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ABC6DC7-1D5B-408E-9795-F647E41E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09" y="1111253"/>
            <a:ext cx="10363200" cy="1362075"/>
          </a:xfrm>
        </p:spPr>
        <p:txBody>
          <a:bodyPr>
            <a:normAutofit fontScale="90000"/>
          </a:bodyPr>
          <a:lstStyle/>
          <a:p>
            <a:r>
              <a:rPr lang="ru-RU" sz="6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Система оздоровительной работы</a:t>
            </a:r>
            <a:endParaRPr lang="ru-RU" sz="60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456550-2735-4FF1-AB0D-ADC83E003E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355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42B2D3-7CD8-44FC-A1C1-B86E5ECE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Анализ уровня здоровья детей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0A41637E-966D-4878-90F0-BEE03C3639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3695975"/>
              </p:ext>
            </p:extLst>
          </p:nvPr>
        </p:nvGraphicFramePr>
        <p:xfrm>
          <a:off x="609600" y="1600200"/>
          <a:ext cx="10972801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2486">
                  <a:extLst>
                    <a:ext uri="{9D8B030D-6E8A-4147-A177-3AD203B41FA5}">
                      <a16:colId xmlns:a16="http://schemas.microsoft.com/office/drawing/2014/main" xmlns="" val="1871011045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xmlns="" val="3281754474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xmlns="" val="2101786495"/>
                    </a:ext>
                  </a:extLst>
                </a:gridCol>
                <a:gridCol w="1788969">
                  <a:extLst>
                    <a:ext uri="{9D8B030D-6E8A-4147-A177-3AD203B41FA5}">
                      <a16:colId xmlns:a16="http://schemas.microsoft.com/office/drawing/2014/main" xmlns="" val="184921863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</a:t>
                      </a:r>
                    </a:p>
                  </a:txBody>
                  <a:tcPr marL="99753" marR="99753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Отчетный период </a:t>
                      </a:r>
                    </a:p>
                  </a:txBody>
                  <a:tcPr marL="99753" marR="9975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2091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2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ru-RU" sz="24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2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40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2020/21</a:t>
                      </a: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2021/22</a:t>
                      </a:r>
                    </a:p>
                  </a:txBody>
                  <a:tcPr marL="99753" marR="99753"/>
                </a:tc>
                <a:extLst>
                  <a:ext uri="{0D108BD9-81ED-4DB2-BD59-A6C34878D82A}">
                    <a16:rowId xmlns:a16="http://schemas.microsoft.com/office/drawing/2014/main" xmlns="" val="432192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детей</a:t>
                      </a: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extLst>
                  <a:ext uri="{0D108BD9-81ED-4DB2-BD59-A6C34878D82A}">
                    <a16:rowId xmlns:a16="http://schemas.microsoft.com/office/drawing/2014/main" xmlns="" val="416746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1-я группа</a:t>
                      </a: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extLst>
                  <a:ext uri="{0D108BD9-81ED-4DB2-BD59-A6C34878D82A}">
                    <a16:rowId xmlns:a16="http://schemas.microsoft.com/office/drawing/2014/main" xmlns="" val="410277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2-я группа</a:t>
                      </a: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extLst>
                  <a:ext uri="{0D108BD9-81ED-4DB2-BD59-A6C34878D82A}">
                    <a16:rowId xmlns:a16="http://schemas.microsoft.com/office/drawing/2014/main" xmlns="" val="212294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3-я группа</a:t>
                      </a: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extLst>
                  <a:ext uri="{0D108BD9-81ED-4DB2-BD59-A6C34878D82A}">
                    <a16:rowId xmlns:a16="http://schemas.microsoft.com/office/drawing/2014/main" xmlns="" val="3756713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4-я группа</a:t>
                      </a: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 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 </a:t>
                      </a:r>
                      <a:endParaRPr lang="ru-RU" sz="2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600" b="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 </a:t>
                      </a:r>
                      <a:endParaRPr lang="ru-RU" sz="2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9753" marR="99753"/>
                </a:tc>
                <a:extLst>
                  <a:ext uri="{0D108BD9-81ED-4DB2-BD59-A6C34878D82A}">
                    <a16:rowId xmlns:a16="http://schemas.microsoft.com/office/drawing/2014/main" xmlns="" val="2412557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61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F57824-196C-4AA9-A058-10A08432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6E43C2-EA1E-45DE-85AC-130C8D4C2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600" b="0" dirty="0">
                <a:solidFill>
                  <a:srgbClr val="222222"/>
                </a:solidFill>
                <a:effectLst/>
                <a:latin typeface="Proxima Nova Rg Inner"/>
              </a:rPr>
              <a:t> </a:t>
            </a:r>
            <a:r>
              <a:rPr lang="ru-R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Индекс здоровья повысился на 5%;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увеличилось число детей с 1-й группой здоровья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уменьшилось число детей с 3-й группой здоровья;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</a:t>
            </a:r>
            <a:r>
              <a:rPr lang="ru-R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низилось количество соматических и инфекционных заболеваний;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посещаемость в среднем 80—85 %, улучшился показатель пропуска одним ребенком по болезни;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800" b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наметилась тенденция к снижению числа некоторых видов заболеваний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736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3556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48EDD859-FF8A-42F7-A919-63AA5145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Выполнение образовательной программы</a:t>
            </a:r>
            <a:endParaRPr lang="ru-RU" sz="60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8A1F21F9-A806-4BAE-9D9C-0F04ADBDD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Уровень развития, целевые ориентиры</a:t>
            </a:r>
          </a:p>
        </p:txBody>
      </p:sp>
    </p:spTree>
    <p:extLst>
      <p:ext uri="{BB962C8B-B14F-4D97-AF65-F5344CB8AC3E}">
        <p14:creationId xmlns:p14="http://schemas.microsoft.com/office/powerpoint/2010/main" xmlns="" val="998132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9-013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11" y="0"/>
            <a:ext cx="1217355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AD05F2-A94F-485A-AF3F-0067FFF1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B861FA-D392-4E6C-91D6-196589F7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работа с детьми по освоению образовательных областей была успешной;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проводилась с учетом возрастных особенностей детей;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 всем направлениям ФГОС ДО прослеживается динамика развития воспитанников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875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338</Words>
  <Application>Microsoft Office PowerPoint</Application>
  <PresentationFormat>Произвольный</PresentationFormat>
  <Paragraphs>106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МБДОУ детский сад «Калейдоскоп» г. Данилова Ярославской области  Итоговый педсовет – 2022 «Цветочная феерия»</vt:lpstr>
      <vt:lpstr>Цели заседания</vt:lpstr>
      <vt:lpstr>Повестка дня</vt:lpstr>
      <vt:lpstr>Анализ работы по направлениям</vt:lpstr>
      <vt:lpstr>Система оздоровительной работы</vt:lpstr>
      <vt:lpstr>Анализ уровня здоровья детей</vt:lpstr>
      <vt:lpstr>Выводы</vt:lpstr>
      <vt:lpstr>Выполнение образовательной программы</vt:lpstr>
      <vt:lpstr>Выводы</vt:lpstr>
      <vt:lpstr>Уровень развития выпускников</vt:lpstr>
      <vt:lpstr>Повышение профессиональной компетентности педагогов</vt:lpstr>
      <vt:lpstr>Мониторинг общественного мнения  достаточности предоставления услуг и потребности населения в услугах Количество родителей (законных представителей) 12, которые приняли участие в анкетировании  на 30.05.2022 г. группа «Эрудиты» </vt:lpstr>
      <vt:lpstr>«Эрудиты»</vt:lpstr>
      <vt:lpstr>Мониторинг общественного мнения  достаточности предоставления услуг и потребности населения в услугах Количество родителей (законных представителей)  13, которые приняли участие в анкетировании  на 30.05.2022 г. группа «Малыши»</vt:lpstr>
      <vt:lpstr>«Малыши» </vt:lpstr>
      <vt:lpstr>Мониторинг общественного мнения  достаточности предоставления услуг и потребности населения в услугах Количество родителей (законных представителей)  13, которые приняли участие в анкетировании   на 30.05.2022 г. группа «Буквоежки»</vt:lpstr>
      <vt:lpstr>«Буквоежки»</vt:lpstr>
      <vt:lpstr>Мониторинг общественного мнения  достаточности предоставления услуг и потребности населения в услугах Количество родителей (законных представителей)  19, которые приняли участие в анкетировании    на 30.05.2022 г. группа «Мечтатели»</vt:lpstr>
      <vt:lpstr>«Мечтатели»</vt:lpstr>
      <vt:lpstr>Мониторинг общественного мнения  достаточности предоставления услуг и потребности населения в услугах Количество родителей (законных представителей)  12, которые приняли участие в анкетировании   на 30.05.2022 г. группа «Почемучки»</vt:lpstr>
      <vt:lpstr>«Почемучки»</vt:lpstr>
      <vt:lpstr>Мониторинг общественного мнения  достаточности предоставления услуг и потребности населения в услугах Количество родителей (законных представителей)  21, которые приняли участие в анкетировании   на 30.05.2022 г. группа «Умники»</vt:lpstr>
      <vt:lpstr>«Умники»</vt:lpstr>
      <vt:lpstr>Мониторинг общественного мнения  достаточности предоставления услуг и потребности населения в услугах Количество родителей (законных представителей)  11, которые приняли участие в анкетировании  на 30.05.2022 г. группа «Любознайки»</vt:lpstr>
      <vt:lpstr>«Любознайки»</vt:lpstr>
      <vt:lpstr>Мониторинг общественного мнения  достаточности предоставления услуг и потребности населения в услугах Количество родителей (законных представителей)  15, которые приняли участие в анкетировании  на 30.05.2022 г. группа «Знатоки»</vt:lpstr>
      <vt:lpstr>«Знатоки»</vt:lpstr>
      <vt:lpstr>Мониторинг общественного мнения  достаточности предоставления услуг и потребности населения в услугах Количество родителей (законных представителей)  15 , которые приняли участие в анкетировании  на 30.05.2022 г. группа «Фантазёры»</vt:lpstr>
      <vt:lpstr>«Фантазёры»</vt:lpstr>
      <vt:lpstr>Мониторинг общественного мнения  достаточности предоставления услуг и потребности населения в услугах Количество родителей (законных представителей)  15 , которые приняли участие в анкетировании  на 30.05.2022 г. группа «Фантазёры»</vt:lpstr>
      <vt:lpstr>«Фантазёры»</vt:lpstr>
      <vt:lpstr>Выводы</vt:lpstr>
      <vt:lpstr>Взаимодействие с родителями и партнерами</vt:lpstr>
      <vt:lpstr>Выводы и перспективы</vt:lpstr>
      <vt:lpstr>Общие выводы</vt:lpstr>
      <vt:lpstr>Общие выводы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педсовет – 2022</dc:title>
  <dc:creator>Наталья Романова</dc:creator>
  <cp:lastModifiedBy>Пользователь Windows</cp:lastModifiedBy>
  <cp:revision>44</cp:revision>
  <dcterms:created xsi:type="dcterms:W3CDTF">2022-04-14T10:42:53Z</dcterms:created>
  <dcterms:modified xsi:type="dcterms:W3CDTF">2023-01-16T06:11:15Z</dcterms:modified>
</cp:coreProperties>
</file>