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70" r:id="rId11"/>
    <p:sldId id="273" r:id="rId12"/>
    <p:sldId id="265" r:id="rId13"/>
    <p:sldId id="275" r:id="rId14"/>
    <p:sldId id="266" r:id="rId15"/>
    <p:sldId id="269" r:id="rId16"/>
    <p:sldId id="267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4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643998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900" b="1" dirty="0" smtClean="0">
                <a:solidFill>
                  <a:srgbClr val="002060"/>
                </a:solidFill>
              </a:rPr>
              <a:t>ПРОЕКТ</a:t>
            </a:r>
            <a:r>
              <a:rPr lang="ru-RU" sz="800" b="1" dirty="0" smtClean="0">
                <a:solidFill>
                  <a:srgbClr val="002060"/>
                </a:solidFill>
              </a:rPr>
              <a:t/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«Огород на окне «</a:t>
            </a:r>
            <a:r>
              <a:rPr lang="ru-RU" b="1" dirty="0" err="1" smtClean="0">
                <a:solidFill>
                  <a:srgbClr val="002060"/>
                </a:solidFill>
              </a:rPr>
              <a:t>Простоквашино</a:t>
            </a:r>
            <a:r>
              <a:rPr lang="ru-RU" b="1" dirty="0" smtClean="0">
                <a:solidFill>
                  <a:srgbClr val="002060"/>
                </a:solidFill>
              </a:rPr>
              <a:t>»»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429264"/>
            <a:ext cx="5857916" cy="125255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Разработала: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Савина Нина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Александровна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2357430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C:\Users\Админ\Downloads\даша\uqzmccdDbh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500966" cy="6858000"/>
          </a:xfrm>
          <a:prstGeom prst="rect">
            <a:avLst/>
          </a:prstGeom>
          <a:noFill/>
        </p:spPr>
      </p:pic>
      <p:pic>
        <p:nvPicPr>
          <p:cNvPr id="6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4929198"/>
            <a:ext cx="1643074" cy="225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537003"/>
            <a:ext cx="1928826" cy="2647315"/>
          </a:xfrm>
          <a:prstGeom prst="rect">
            <a:avLst/>
          </a:prstGeom>
          <a:noFill/>
        </p:spPr>
      </p:pic>
      <p:pic>
        <p:nvPicPr>
          <p:cNvPr id="4098" name="Picture 2" descr="C:\Users\Админ\Downloads\даша\8Dgq9M78F0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0"/>
            <a:ext cx="6072230" cy="692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0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Заключительный этап.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3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dirty="0" smtClean="0"/>
              <a:t>: представить промежуточные итоги проделанной деятельности. По просьбе воспитателей проект будет иметь продолжение и после окончания моей практики. </a:t>
            </a:r>
          </a:p>
          <a:p>
            <a:r>
              <a:rPr lang="ru-RU" sz="2000" dirty="0" smtClean="0"/>
              <a:t>                  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Огород на окне «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Простоквашино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дмин\Downloads\даша\lNs7ktbE964.jpg"/>
          <p:cNvPicPr>
            <a:picLocks noChangeAspect="1" noChangeArrowheads="1"/>
          </p:cNvPicPr>
          <p:nvPr/>
        </p:nvPicPr>
        <p:blipFill>
          <a:blip r:embed="rId3"/>
          <a:srcRect b="52375"/>
          <a:stretch>
            <a:fillRect/>
          </a:stretch>
        </p:blipFill>
        <p:spPr bwMode="auto">
          <a:xfrm>
            <a:off x="214282" y="2357431"/>
            <a:ext cx="878687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Picture 2" descr="C:\Users\Админ\Downloads\даша\lNs7ktbE964.jpg"/>
          <p:cNvPicPr>
            <a:picLocks noChangeAspect="1" noChangeArrowheads="1"/>
          </p:cNvPicPr>
          <p:nvPr/>
        </p:nvPicPr>
        <p:blipFill>
          <a:blip r:embed="rId3"/>
          <a:srcRect t="47625"/>
          <a:stretch>
            <a:fillRect/>
          </a:stretch>
        </p:blipFill>
        <p:spPr bwMode="auto">
          <a:xfrm>
            <a:off x="0" y="357166"/>
            <a:ext cx="9233743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4335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3554" name="Picture 2" descr="C:\Users\Админ\Downloads\даша\detsad-170036-1487181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9970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45288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Выставка детских работ: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Рисование «Наш лучок»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1643074" cy="225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-142899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Выставка детских работ: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Аппликация «Овощи на тарелке»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дмин\Downloads\даша\GhOQfN32S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8191525" cy="6143644"/>
          </a:xfrm>
          <a:prstGeom prst="rect">
            <a:avLst/>
          </a:prstGeom>
          <a:noFill/>
        </p:spPr>
      </p:pic>
      <p:pic>
        <p:nvPicPr>
          <p:cNvPr id="4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4643446"/>
            <a:ext cx="1831970" cy="25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Picture 2" descr="C:\Users\Админ\Downloads\даша\WCf8AH7Xmn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0"/>
            <a:ext cx="6029033" cy="6858000"/>
          </a:xfrm>
          <a:prstGeom prst="rect">
            <a:avLst/>
          </a:prstGeom>
          <a:noFill/>
        </p:spPr>
      </p:pic>
      <p:pic>
        <p:nvPicPr>
          <p:cNvPr id="6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536" y="371475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ownloads\даша\1681264109_pictures-pibig-info-p-detskii-risunok-prostokvashino-vkontakte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839" y="0"/>
            <a:ext cx="9341839" cy="70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 l="6522" r="13043"/>
          <a:stretch>
            <a:fillRect/>
          </a:stretch>
        </p:blipFill>
        <p:spPr bwMode="auto">
          <a:xfrm>
            <a:off x="7358082" y="4500570"/>
            <a:ext cx="2071702" cy="25756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Использованная литература</a:t>
            </a: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О. В., Рахманова Н. П., Щетинина В. В. Неизведанное рядом. «Опыты и эксперименты для дошкольников»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2. Масленникова О. М. Экологические проекты в детском саду.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3. Мартынова Е. А., Сучкова И. М. «Организация опытно – экспериментальной деятельности детей 2-7 лет»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4. Николаева С. Н. Игра в экологическом воспитании дошкольников.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5. Рыжова Н. А. «Наш дом – природа»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6. Шорыгина Т. А. </a:t>
            </a: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«Овощи. Какие они?»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7. Программа </a:t>
            </a: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«Юный эколог»</a:t>
            </a: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 /С. Н. Николаева, – М.: 2005.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8. Дидактические игры в детском саду. / А. К. Бондаренко, – М.: Просвещение, 1985.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Интернет ресурсы: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http://tmndetsady.ru/metodicheskiy-kabinet/news13010.html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http://doshkolnik.ru/ecologia/16832-ekologicheskiiy-proekt-ogorod-na-okne.html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https://infourok.ru/proekt-v-sredney-gruppe-na-temu-ogorod-na-okne-3777832.html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https://infourok.ru/proekt-ogorod-na-okne-3264624.html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клипарт овощи и фрукты на прозрачном фоне для детей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428626" y="143934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«Калейдоскоп» г. Данилова Ярославской области</a:t>
            </a:r>
          </a:p>
        </p:txBody>
      </p:sp>
      <p:pic>
        <p:nvPicPr>
          <p:cNvPr id="6" name="Picture 2" descr="D:\фото на сайт лента\IMG_1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5572164" cy="364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6429388" y="1500174"/>
            <a:ext cx="1847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Сайт ДОУ</a:t>
            </a:r>
            <a:endParaRPr lang="ru-RU" sz="3200" b="1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285750" y="5215467"/>
            <a:ext cx="6643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66"/>
                </a:solidFill>
                <a:cs typeface="Times New Roman" pitchFamily="18" charset="0"/>
              </a:rPr>
              <a:t>E-mail:</a:t>
            </a:r>
            <a:r>
              <a:rPr lang="en-US" sz="2400" dirty="0">
                <a:cs typeface="Times New Roman" pitchFamily="18" charset="0"/>
              </a:rPr>
              <a:t> </a:t>
            </a:r>
            <a:r>
              <a:rPr lang="en-US" sz="2400" i="1" dirty="0">
                <a:cs typeface="Times New Roman" pitchFamily="18" charset="0"/>
              </a:rPr>
              <a:t>kalejdoskop.danono@mail.ru</a:t>
            </a:r>
            <a:r>
              <a:rPr lang="ru-RU" sz="2400" dirty="0">
                <a:cs typeface="Times New Roman" pitchFamily="18" charset="0"/>
              </a:rPr>
              <a:t>      </a:t>
            </a:r>
          </a:p>
          <a:p>
            <a:pPr eaLnBrk="0" hangingPunct="0"/>
            <a:r>
              <a:rPr lang="ru-RU" sz="2400" dirty="0">
                <a:solidFill>
                  <a:srgbClr val="000066"/>
                </a:solidFill>
                <a:cs typeface="Times New Roman" pitchFamily="18" charset="0"/>
              </a:rPr>
              <a:t>Телефон:</a:t>
            </a:r>
            <a:r>
              <a:rPr lang="ru-RU" sz="2400" dirty="0">
                <a:cs typeface="Times New Roman" pitchFamily="18" charset="0"/>
              </a:rPr>
              <a:t> 8 (48538) 5-15-02 </a:t>
            </a:r>
          </a:p>
          <a:p>
            <a:pPr eaLnBrk="0" hangingPunct="0"/>
            <a:r>
              <a:rPr lang="ru-RU" sz="2400" dirty="0">
                <a:solidFill>
                  <a:srgbClr val="000066"/>
                </a:solidFill>
                <a:cs typeface="Times New Roman" pitchFamily="18" charset="0"/>
              </a:rPr>
              <a:t>Заведующий:</a:t>
            </a:r>
            <a:r>
              <a:rPr lang="ru-RU" sz="2400" dirty="0">
                <a:cs typeface="Times New Roman" pitchFamily="18" charset="0"/>
              </a:rPr>
              <a:t> Цветкова Татьяна Вячеславовна</a:t>
            </a:r>
            <a:endParaRPr lang="ru-RU" sz="2400" dirty="0"/>
          </a:p>
        </p:txBody>
      </p:sp>
      <p:pic>
        <p:nvPicPr>
          <p:cNvPr id="8" name="Рисунок 7" descr="http://qrcoder.ru/code/?https%3A%2F%2Fdsdan-kalejdoskop.edu.yar.ru%2F&amp;4&amp;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2"/>
            <a:ext cx="2714644" cy="25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501122" cy="50006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/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Актуальность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	  </a:t>
            </a:r>
            <a:r>
              <a:rPr lang="ru-RU" sz="3000" dirty="0" smtClean="0"/>
              <a:t>Многие </a:t>
            </a:r>
            <a:r>
              <a:rPr lang="ru-RU" sz="3000" dirty="0"/>
              <a:t>родители, имеющие свои огороды (дачи), не подозревают, что зелёное царство начнёт вызывать огромный интерес ребёнка, если взрослые научат наблюдать за растением, видеть в зелёном ростке особое живое существо, жизнь которого целиком зависит от того, получает он уход или нет.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</a:t>
            </a:r>
            <a:r>
              <a:rPr lang="ru-RU" sz="3000" dirty="0" smtClean="0"/>
              <a:t>требующего ʺ</a:t>
            </a:r>
            <a:r>
              <a:rPr lang="ru-RU" sz="3000" dirty="0"/>
              <a:t>леченияʺ</a:t>
            </a:r>
            <a:r>
              <a:rPr lang="ru-RU" sz="3000" dirty="0" smtClean="0"/>
              <a:t>.                 </a:t>
            </a:r>
            <a:br>
              <a:rPr lang="ru-RU" sz="3000" dirty="0" smtClean="0"/>
            </a:br>
            <a:r>
              <a:rPr lang="ru-RU" sz="3000" dirty="0" smtClean="0"/>
              <a:t>	Научившись </a:t>
            </a:r>
            <a:r>
              <a:rPr lang="ru-RU" sz="3000" dirty="0"/>
              <a:t>понимать состояние </a:t>
            </a:r>
            <a:r>
              <a:rPr lang="ru-RU" sz="3000" dirty="0" smtClean="0"/>
              <a:t>растений</a:t>
            </a:r>
            <a:r>
              <a:rPr lang="ru-RU" sz="3000" dirty="0"/>
              <a:t>, </a:t>
            </a:r>
            <a:r>
              <a:rPr lang="ru-RU" sz="3000" dirty="0" smtClean="0"/>
              <a:t>          </a:t>
            </a:r>
            <a:br>
              <a:rPr lang="ru-RU" sz="3000" dirty="0" smtClean="0"/>
            </a:br>
            <a:r>
              <a:rPr lang="ru-RU" sz="3000" dirty="0"/>
              <a:t> </a:t>
            </a:r>
            <a:r>
              <a:rPr lang="ru-RU" sz="3000" dirty="0" smtClean="0"/>
              <a:t>          ребёнок будет сочувствовать</a:t>
            </a:r>
            <a:r>
              <a:rPr lang="ru-RU" sz="3000" dirty="0"/>
              <a:t>, и ухаживать за ними.</a:t>
            </a:r>
            <a:br>
              <a:rPr lang="ru-RU" sz="3000" dirty="0"/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4572008"/>
            <a:ext cx="1831970" cy="25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C:\Users\Админ\Downloads\Remove-bg.ai_17123824093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591835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429684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Цель проекта: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</a:t>
            </a:r>
            <a:r>
              <a:rPr lang="ru-RU" sz="3300" dirty="0" smtClean="0"/>
              <a:t>Формирование </a:t>
            </a:r>
            <a:r>
              <a:rPr lang="ru-RU" sz="3300" dirty="0"/>
              <a:t>у детей интереса к опытнической и исследовательской деятельности по выращиванию культурных растений в комнатных условиях, создание условий для познавательного развития детей, создание в группе огорода на подоконнике.</a:t>
            </a:r>
          </a:p>
        </p:txBody>
      </p:sp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378619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857760"/>
            <a:ext cx="2214578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4296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 проекта: </a:t>
            </a:r>
            <a:endParaRPr lang="ru-RU" sz="800" b="1" dirty="0" smtClean="0">
              <a:solidFill>
                <a:srgbClr val="002060"/>
              </a:solidFill>
            </a:endParaRP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Расширить и обогащать   знания  и представления детей о культурных и дикорастущих растениях;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Расширить знания детей о том, как создать мини-огород;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Продолжить знакомить детей с особенностями выращивания культурных растений (томаты, лук, овес);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Обобщать представление детей о необходимости света, тепла, влаги почвы для роста растений;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Продолжать формировать умение детей ухаживать за растениями в комнатных условиях;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Развивать чувство ответственности за благополучное состояние растений;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Воспитывать уважение к  труду, бережное отношение к его результатам;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Способствовать развитию творческих способностей у детей.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86124"/>
            <a:ext cx="3786214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650084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 основному виду деятельности: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познавательно-исследовательский </a:t>
            </a:r>
            <a:br>
              <a:rPr lang="ru-RU" sz="28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 составу участников: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групповой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 срокам реализации: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 smtClean="0">
                <a:ea typeface="Times New Roman" pitchFamily="18" charset="0"/>
                <a:cs typeface="Times New Roman" pitchFamily="18" charset="0"/>
              </a:rPr>
              <a:t>среднейгруппы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, воспитатель группы, помощник воспитателя, родители (законные представители)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143380"/>
            <a:ext cx="2928958" cy="292895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Дети научатся сажать и ухаживать за культурными огородными растениями.  Познакомятся с условиями их содержания.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Дети узнают особенности строения растения, узнают много интересного из жизни растений.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Опытным путем дети исследуют условия необходимые для роста культурных растений.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Воспитатель продолжает прививать интерес детей к методу проектирования, который позволяет эффективно развивать познавательно-исследовательское и творческое мышление дошкольников.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Админ\Downloads\даша\Remove-bg.ai_1712378567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4357694"/>
            <a:ext cx="2714644" cy="271464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0"/>
            <a:ext cx="8350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Стратегия достижения поставленных целей и задач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0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ru-RU" sz="2000" dirty="0" smtClean="0"/>
              <a:t> приобщение родителей и детей к реализации проектно – исследовательской деятельности.</a:t>
            </a:r>
            <a:endParaRPr lang="ru-RU" sz="2000" dirty="0"/>
          </a:p>
        </p:txBody>
      </p:sp>
      <p:pic>
        <p:nvPicPr>
          <p:cNvPr id="5123" name="Picture 3" descr="https://vpschool2.ru/media/k2/items/cache/b5ff06a85118369756b7af43e231daf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1878010" cy="2428892"/>
          </a:xfrm>
          <a:prstGeom prst="rect">
            <a:avLst/>
          </a:prstGeom>
          <a:noFill/>
        </p:spPr>
      </p:pic>
      <p:pic>
        <p:nvPicPr>
          <p:cNvPr id="5125" name="Picture 5" descr="https://xn----7sbzfcdutsl8bc9b.xn--p1ai/upload/images/%D0%9C%D0%B5%D1%82%D1%80%D0%BE%D0%B3%D0%BE%D1%80-%D1%81%D0%B4-%D0%BF%D0%BB%D0%B0%D0%BD%20%D1%80%D0%B0%D0%B1%D0%BE%D1%82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347628"/>
            <a:ext cx="3357586" cy="2510372"/>
          </a:xfrm>
          <a:prstGeom prst="rect">
            <a:avLst/>
          </a:prstGeom>
          <a:noFill/>
        </p:spPr>
      </p:pic>
      <p:pic>
        <p:nvPicPr>
          <p:cNvPr id="5127" name="Picture 7" descr="https://i.siteapi.org/NPYKzDkVQ8VNFL-am1imwrPx61o=/fit-in/1400x1000/center/top/596efcf47164ff2.ru.s.siteapi.org/img/q1rr2sap7rk8g44kk0s4s80o0c8wc8"/>
          <p:cNvPicPr>
            <a:picLocks noChangeAspect="1" noChangeArrowheads="1"/>
          </p:cNvPicPr>
          <p:nvPr/>
        </p:nvPicPr>
        <p:blipFill>
          <a:blip r:embed="rId6"/>
          <a:srcRect l="5449" r="5558"/>
          <a:stretch>
            <a:fillRect/>
          </a:stretch>
        </p:blipFill>
        <p:spPr bwMode="auto">
          <a:xfrm>
            <a:off x="2428860" y="1857364"/>
            <a:ext cx="3500462" cy="2198430"/>
          </a:xfrm>
          <a:prstGeom prst="rect">
            <a:avLst/>
          </a:prstGeom>
          <a:noFill/>
        </p:spPr>
      </p:pic>
      <p:pic>
        <p:nvPicPr>
          <p:cNvPr id="5129" name="Picture 9" descr="http://kb52.ru/images/b34.jpg"/>
          <p:cNvPicPr>
            <a:picLocks noChangeAspect="1" noChangeArrowheads="1"/>
          </p:cNvPicPr>
          <p:nvPr/>
        </p:nvPicPr>
        <p:blipFill>
          <a:blip r:embed="rId7" cstate="print"/>
          <a:srcRect l="11224" r="7965"/>
          <a:stretch>
            <a:fillRect/>
          </a:stretch>
        </p:blipFill>
        <p:spPr bwMode="auto">
          <a:xfrm>
            <a:off x="6072198" y="1857364"/>
            <a:ext cx="2571736" cy="2160000"/>
          </a:xfrm>
          <a:prstGeom prst="rect">
            <a:avLst/>
          </a:prstGeom>
          <a:noFill/>
        </p:spPr>
      </p:pic>
      <p:pic>
        <p:nvPicPr>
          <p:cNvPr id="5131" name="Picture 11" descr="https://images.theconversation.com/files/408886/original/file-20210629-24-lcn6gi.jpg?ixlib=rb-1.1.0&amp;q=15&amp;auto=format&amp;w=754&amp;h=501&amp;fit=crop&amp;dpr=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500570"/>
            <a:ext cx="3250778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даша\scre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Основной этап.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Цель</a:t>
            </a:r>
            <a:r>
              <a:rPr lang="ru-RU" sz="2400" dirty="0" smtClean="0"/>
              <a:t>: проведение исследовательской деятельности для выявления благоприятных условий прорастания семян.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Рассматривание </a:t>
            </a:r>
            <a:r>
              <a:rPr lang="ru-RU" sz="2400" b="1" dirty="0" smtClean="0">
                <a:solidFill>
                  <a:srgbClr val="002060"/>
                </a:solidFill>
              </a:rPr>
              <a:t>схемы строения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и развития растений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9_iFrqJkG4o.jpg"/>
          <p:cNvPicPr>
            <a:picLocks noChangeAspect="1"/>
          </p:cNvPicPr>
          <p:nvPr/>
        </p:nvPicPr>
        <p:blipFill>
          <a:blip r:embed="rId3" cstate="print"/>
          <a:srcRect t="534" b="6398"/>
          <a:stretch>
            <a:fillRect/>
          </a:stretch>
        </p:blipFill>
        <p:spPr>
          <a:xfrm>
            <a:off x="214282" y="1857364"/>
            <a:ext cx="28784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jf730LfGubM.jpg"/>
          <p:cNvPicPr>
            <a:picLocks noChangeAspect="1"/>
          </p:cNvPicPr>
          <p:nvPr/>
        </p:nvPicPr>
        <p:blipFill>
          <a:blip r:embed="rId4" cstate="print"/>
          <a:srcRect b="5147"/>
          <a:stretch>
            <a:fillRect/>
          </a:stretch>
        </p:blipFill>
        <p:spPr>
          <a:xfrm>
            <a:off x="3000364" y="2500306"/>
            <a:ext cx="321967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SG42shGVXo.jpg"/>
          <p:cNvPicPr>
            <a:picLocks noChangeAspect="1"/>
          </p:cNvPicPr>
          <p:nvPr/>
        </p:nvPicPr>
        <p:blipFill>
          <a:blip r:embed="rId5" cstate="print"/>
          <a:srcRect b="5645"/>
          <a:stretch>
            <a:fillRect/>
          </a:stretch>
        </p:blipFill>
        <p:spPr>
          <a:xfrm>
            <a:off x="6357950" y="1857364"/>
            <a:ext cx="3000396" cy="377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Админ\Downloads\даша\Remove-bg.ai_17123786257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4171419"/>
            <a:ext cx="2143140" cy="294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216</Words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«Огород на окне «Простоквашино»»</vt:lpstr>
      <vt:lpstr>  Актуальность        Многие родители, имеющие свои огороды (дачи), не подозревают, что зелёное царство начнёт вызывать огромный интерес ребёнка, если взрослые научат наблюдать за растением, видеть в зелёном ростке особое живое существо, жизнь которого целиком зависит от того, получает он уход или нет.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ʺлеченияʺ.                   Научившись понимать состояние растений,                       ребёнок будет сочувствовать, и ухаживать за ними.  </vt:lpstr>
      <vt:lpstr>Слайд 3</vt:lpstr>
      <vt:lpstr>Цель проекта:      Формирование у детей интереса к опытнической и исследовательской деятельности по выращиванию культурных растений в комнатных условиях, создание условий для познавательного развития детей, создание в группе огорода на подоконнике.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34</cp:revision>
  <dcterms:created xsi:type="dcterms:W3CDTF">2024-04-06T04:22:30Z</dcterms:created>
  <dcterms:modified xsi:type="dcterms:W3CDTF">2025-01-21T15:08:04Z</dcterms:modified>
</cp:coreProperties>
</file>