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59" r:id="rId5"/>
    <p:sldId id="262" r:id="rId6"/>
    <p:sldId id="264" r:id="rId7"/>
    <p:sldId id="265" r:id="rId8"/>
    <p:sldId id="266" r:id="rId9"/>
    <p:sldId id="257" r:id="rId10"/>
    <p:sldId id="268" r:id="rId11"/>
    <p:sldId id="270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8D417-68CE-448C-AA25-29D82521DA1F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021AB-7F0D-4252-BA2E-8E556C2AA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99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21AB-7F0D-4252-BA2E-8E556C2AA15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42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2.jpe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Садик\шаблоны\картин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1960" y="3717032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Филкова Валентина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натольевна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48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5494" flipH="1">
            <a:off x="7366569" y="232641"/>
            <a:ext cx="1384665" cy="1814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79"/>
          <a:stretch/>
        </p:blipFill>
        <p:spPr>
          <a:xfrm>
            <a:off x="107504" y="3284984"/>
            <a:ext cx="4680520" cy="3384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188640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Калейдоскоп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6114" y="184482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«Координационная лестница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ли чем занять ребенка дома»</a:t>
            </a:r>
            <a:endParaRPr lang="ru-RU" sz="36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76002"/>
          </a:xfrm>
          <a:prstGeom prst="rect">
            <a:avLst/>
          </a:prstGeom>
          <a:noFill/>
        </p:spPr>
      </p:pic>
      <p:pic>
        <p:nvPicPr>
          <p:cNvPr id="6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8002"/>
            <a:ext cx="9324528" cy="6876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937820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«Классики» с использованием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координационной лестницы.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координации движений, ориентировки в пространстве.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ребенка: первым пройти всю последовательность прыжков.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Первому игроку прыгать по классикам вперед и назад, попадая во все прямоугольники.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 прыжков: на правой ноге; на левой ноге; прыгать, меняя ноги; на обеих ногах.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Игроку прыгать в такой последовательности до совершения ошибки.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Следующему по очереди продолжить игру.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Первому игроку, когда снова подойдет его очередь, продолжить прыгать с того места, где была допущена ошибка.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Победитель — первый прошедший всю последовательность прыжков.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Ошибка: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заступ на линию;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прыжок на двух ногах, когда надо на одной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прыжок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на той ноге.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6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4969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Подвижные игры и игровые упражнения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координационной (скоростной) лестницы</a:t>
            </a:r>
            <a:endParaRPr lang="ru-RU" sz="24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2714" y="1124744"/>
            <a:ext cx="9001000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«Ловля мяча»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координационная (скоростная)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лестница, мяч.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лестница расположена на полу.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Ходьба в каждую клетку лестницы.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правой ногой в первую клетку бросить мяч вверх. 2. Шаг левой ногой в первую клетку поймать мяч;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правой ногой в первую клетку бросить мяч вверх. 2. Шаг левой ногой во вторую клетку поймать мяч.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ведение спиной вперёд, эстафеты, добавить координационные упражнения для ног.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7307" y="4437112"/>
            <a:ext cx="6840760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«Самый меткий»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координационная (скоростная)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лестница;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мешочки с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песком (мягкая игрушка)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лестница лежит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земле. Дети стоят за чертой в шеренге. По сигналу дети бросают мешочки с песком в клетки лестницы, и по сигналу забирают их.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12111" cy="68668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745736"/>
            <a:ext cx="4572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139" y="-6232"/>
            <a:ext cx="8892480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«Пингвины»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координационная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лестница, мешочек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песком (мягкая игрушка)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выполнить прыжки на двух ногах с мешочком, зажатым между колен: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прыжок в первую клетку лестницы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прыжок в правую сторону за пределами лестницы, на уровне второй клетки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прыжок во вторую клетку лестницы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прыжок в правую сторону за пределами лестницы, на уровне третьей клетки и т.д. до конца лестницы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прыжки в каждую клетку лестницы.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501008"/>
            <a:ext cx="8352928" cy="29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«Аллигатор»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координационная (скоростная)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лестница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Дети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строятся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парам. Перед ними на полу лежит лесенка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сигналу, первый игрок занимает положение в упоре лёжа с опорой на вытянутых руках, второй игрок берёт ребенка руками за щиколотки, приподнимая, от пола. Дети передвигаются вперед, стоя боком к лесенке, перебирая руками. (приставные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шаги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клеточки в клеточку). Затем ребята меняются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местами.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0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76002"/>
          </a:xfrm>
          <a:prstGeom prst="rect">
            <a:avLst/>
          </a:prstGeom>
          <a:noFill/>
        </p:spPr>
      </p:pic>
      <p:pic>
        <p:nvPicPr>
          <p:cNvPr id="6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734" y="-28809"/>
            <a:ext cx="9324528" cy="6876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92758" y="116632"/>
            <a:ext cx="9324528" cy="71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Быстрого и ловкого- болезнь не догонит</a:t>
            </a: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15000"/>
              </a:lnSpc>
            </a:pP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4000" b="1" dirty="0" smtClean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4000" b="1" dirty="0" smtClean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4000" b="1" dirty="0" smtClean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Занимайтесь на здоровье!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346" t="5312" r="17539" b="16805"/>
          <a:stretch/>
        </p:blipFill>
        <p:spPr>
          <a:xfrm>
            <a:off x="1475656" y="1556792"/>
            <a:ext cx="649672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7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2" y="-18002"/>
            <a:ext cx="9168002" cy="6876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Что это такое?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Координационная лестница-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тренажер,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который представляет собой лестницу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сделанную из мягких строп и пластмассовых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поперечных разделений.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Размеры координационной лестницы: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0,5 м-ширина;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м-длина;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0,4 м-расстояние между поперечными разделениями.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Для чего она нужна?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Координационная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лестница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нужна для развития координации, ловкости маневренности и выносливости.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Применение координационной лестницы в ДОУ: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Утренняя гимнастика, занятия по физической культуре,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самостоятельная деятельность детей в группе  на прогулке,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физкультминутки, развлечения, спортивные эстафеты.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48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160" y="260648"/>
            <a:ext cx="297947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976" y="0"/>
            <a:ext cx="9324528" cy="687600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552" y="722312"/>
            <a:ext cx="824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4188"/>
            <a:ext cx="880364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Координационная лестница своими руками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изготовления собственного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тренажера вам потребуется: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Изолента,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Ножницы,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Сантиметровая лента.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Инструкция: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Отмерьте 2 полоски изоленты длиной  4 м. и 10 отрезков по 0,5 м. Приклейте на пол 2 длинные полоски на расстоянии 0,5м друг от друга. Соедините их между собой короткими отрезками,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расстоянии 37-40 см.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Ваш тренажер готов.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       Желаю продуктивных тренировок!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999" y="450330"/>
            <a:ext cx="2243064" cy="2352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8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1892" y="4293096"/>
            <a:ext cx="2521015" cy="243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8002"/>
            <a:ext cx="9324528" cy="687600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9609" y="102387"/>
            <a:ext cx="885698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Важный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 момент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Прежде</a:t>
            </a: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чем приступить к выполнению упражнений на координационной лестнице следует провести небольшой инструктаж: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Правильная постановка ног (ноги слегка расставлены, колени согнуты);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Не наступать на планки лестницы;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Начинать медленно, постепенно увеличивать скорость выполнения движений. На первоначальном этапе больше важна правильность выполнения, а не скорость выполнения;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Начинать выполнять упражнение, когда первые три клетки будут свободны;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Обязательно разминаться перед выполнением упражнений.</a:t>
            </a:r>
            <a:endParaRPr lang="ru-RU" sz="2000" dirty="0">
              <a:latin typeface="+mj-lt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Сначала нужно выполнять упражнения технически правильно, а потом можно увеличивать темп или усложнить при выполнении этого упражнения, добавляя упражнения для рук.</a:t>
            </a:r>
            <a:endParaRPr lang="ru-RU" sz="20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      При выполнении упражнений на координационной(скоростной)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                   лестнице, работа руками также важна, как и работа ногами.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                      В  отдельных упражнениях руки являются балансиром,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               позволяющим выполнять упражнения более ловко и активно.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158" cy="687600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04335" y="-2259632"/>
            <a:ext cx="8136904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Ходьба                                    - Приставным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шагом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Бег                                             - Ноги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вместе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Прыжки                                   - Правая нога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2.png" descr="http://www.clipartbest.com/cliparts/xig/LrR/xigLrRqg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446" y="1666076"/>
            <a:ext cx="650177" cy="754812"/>
          </a:xfrm>
          <a:prstGeom prst="rect">
            <a:avLst/>
          </a:prstGeom>
        </p:spPr>
      </p:pic>
      <p:pic>
        <p:nvPicPr>
          <p:cNvPr id="8" name="image1.png" descr="http://cdn.onlinewebfonts.com/svg/img_50657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10" y="2629302"/>
            <a:ext cx="760914" cy="655681"/>
          </a:xfrm>
          <a:prstGeom prst="rect">
            <a:avLst/>
          </a:prstGeom>
        </p:spPr>
      </p:pic>
      <p:pic>
        <p:nvPicPr>
          <p:cNvPr id="10" name="image3.jpeg" descr="https://image.freepik.com/free-icon/no-translate-detected_318-2913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36" y="3501008"/>
            <a:ext cx="864096" cy="936104"/>
          </a:xfrm>
          <a:prstGeom prst="rect">
            <a:avLst/>
          </a:prstGeom>
        </p:spPr>
      </p:pic>
      <p:grpSp>
        <p:nvGrpSpPr>
          <p:cNvPr id="11" name="Group 8"/>
          <p:cNvGrpSpPr>
            <a:grpSpLocks/>
          </p:cNvGrpSpPr>
          <p:nvPr/>
        </p:nvGrpSpPr>
        <p:grpSpPr bwMode="auto">
          <a:xfrm rot="13743241" flipV="1">
            <a:off x="1563077" y="4558670"/>
            <a:ext cx="738613" cy="1331176"/>
            <a:chOff x="20" y="20"/>
            <a:chExt cx="457" cy="1305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0" y="20"/>
              <a:ext cx="457" cy="1305"/>
            </a:xfrm>
            <a:custGeom>
              <a:avLst/>
              <a:gdLst>
                <a:gd name="T0" fmla="+- 0 249 20"/>
                <a:gd name="T1" fmla="*/ T0 w 457"/>
                <a:gd name="T2" fmla="+- 0 20 20"/>
                <a:gd name="T3" fmla="*/ 20 h 1305"/>
                <a:gd name="T4" fmla="+- 0 20 20"/>
                <a:gd name="T5" fmla="*/ T4 w 457"/>
                <a:gd name="T6" fmla="+- 0 248 20"/>
                <a:gd name="T7" fmla="*/ 248 h 1305"/>
                <a:gd name="T8" fmla="+- 0 134 20"/>
                <a:gd name="T9" fmla="*/ T8 w 457"/>
                <a:gd name="T10" fmla="+- 0 248 20"/>
                <a:gd name="T11" fmla="*/ 248 h 1305"/>
                <a:gd name="T12" fmla="+- 0 134 20"/>
                <a:gd name="T13" fmla="*/ T12 w 457"/>
                <a:gd name="T14" fmla="+- 0 1325 20"/>
                <a:gd name="T15" fmla="*/ 1325 h 1305"/>
                <a:gd name="T16" fmla="+- 0 363 20"/>
                <a:gd name="T17" fmla="*/ T16 w 457"/>
                <a:gd name="T18" fmla="+- 0 1325 20"/>
                <a:gd name="T19" fmla="*/ 1325 h 1305"/>
                <a:gd name="T20" fmla="+- 0 363 20"/>
                <a:gd name="T21" fmla="*/ T20 w 457"/>
                <a:gd name="T22" fmla="+- 0 248 20"/>
                <a:gd name="T23" fmla="*/ 248 h 1305"/>
                <a:gd name="T24" fmla="+- 0 477 20"/>
                <a:gd name="T25" fmla="*/ T24 w 457"/>
                <a:gd name="T26" fmla="+- 0 248 20"/>
                <a:gd name="T27" fmla="*/ 248 h 1305"/>
                <a:gd name="T28" fmla="+- 0 249 20"/>
                <a:gd name="T29" fmla="*/ T28 w 457"/>
                <a:gd name="T30" fmla="+- 0 20 20"/>
                <a:gd name="T31" fmla="*/ 20 h 13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7" h="1305">
                  <a:moveTo>
                    <a:pt x="229" y="0"/>
                  </a:moveTo>
                  <a:lnTo>
                    <a:pt x="0" y="228"/>
                  </a:lnTo>
                  <a:lnTo>
                    <a:pt x="114" y="228"/>
                  </a:lnTo>
                  <a:lnTo>
                    <a:pt x="114" y="1305"/>
                  </a:lnTo>
                  <a:lnTo>
                    <a:pt x="343" y="1305"/>
                  </a:lnTo>
                  <a:lnTo>
                    <a:pt x="343" y="228"/>
                  </a:lnTo>
                  <a:lnTo>
                    <a:pt x="457" y="22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0" y="20"/>
              <a:ext cx="457" cy="1305"/>
            </a:xfrm>
            <a:custGeom>
              <a:avLst/>
              <a:gdLst>
                <a:gd name="T0" fmla="+- 0 134 20"/>
                <a:gd name="T1" fmla="*/ T0 w 457"/>
                <a:gd name="T2" fmla="+- 0 1325 20"/>
                <a:gd name="T3" fmla="*/ 1325 h 1305"/>
                <a:gd name="T4" fmla="+- 0 134 20"/>
                <a:gd name="T5" fmla="*/ T4 w 457"/>
                <a:gd name="T6" fmla="+- 0 248 20"/>
                <a:gd name="T7" fmla="*/ 248 h 1305"/>
                <a:gd name="T8" fmla="+- 0 20 20"/>
                <a:gd name="T9" fmla="*/ T8 w 457"/>
                <a:gd name="T10" fmla="+- 0 248 20"/>
                <a:gd name="T11" fmla="*/ 248 h 1305"/>
                <a:gd name="T12" fmla="+- 0 249 20"/>
                <a:gd name="T13" fmla="*/ T12 w 457"/>
                <a:gd name="T14" fmla="+- 0 20 20"/>
                <a:gd name="T15" fmla="*/ 20 h 1305"/>
                <a:gd name="T16" fmla="+- 0 477 20"/>
                <a:gd name="T17" fmla="*/ T16 w 457"/>
                <a:gd name="T18" fmla="+- 0 248 20"/>
                <a:gd name="T19" fmla="*/ 248 h 1305"/>
                <a:gd name="T20" fmla="+- 0 363 20"/>
                <a:gd name="T21" fmla="*/ T20 w 457"/>
                <a:gd name="T22" fmla="+- 0 248 20"/>
                <a:gd name="T23" fmla="*/ 248 h 1305"/>
                <a:gd name="T24" fmla="+- 0 363 20"/>
                <a:gd name="T25" fmla="*/ T24 w 457"/>
                <a:gd name="T26" fmla="+- 0 1325 20"/>
                <a:gd name="T27" fmla="*/ 1325 h 1305"/>
                <a:gd name="T28" fmla="+- 0 134 20"/>
                <a:gd name="T29" fmla="*/ T28 w 457"/>
                <a:gd name="T30" fmla="+- 0 1325 20"/>
                <a:gd name="T31" fmla="*/ 1325 h 13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7" h="1305">
                  <a:moveTo>
                    <a:pt x="114" y="1305"/>
                  </a:moveTo>
                  <a:lnTo>
                    <a:pt x="114" y="228"/>
                  </a:lnTo>
                  <a:lnTo>
                    <a:pt x="0" y="228"/>
                  </a:lnTo>
                  <a:lnTo>
                    <a:pt x="229" y="0"/>
                  </a:lnTo>
                  <a:lnTo>
                    <a:pt x="457" y="228"/>
                  </a:lnTo>
                  <a:lnTo>
                    <a:pt x="343" y="228"/>
                  </a:lnTo>
                  <a:lnTo>
                    <a:pt x="343" y="1305"/>
                  </a:lnTo>
                  <a:lnTo>
                    <a:pt x="114" y="1305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14" name="image4.png" descr="https://thumbs.dreamstime.com/z/%D0%BD%D0%BE%D0%B3%D0%B8-%D1%81%D1%87%D0%B0%D1%81%D1%82%D0%BB%D0%B8%D0%B2%D1%8B%D0%B5-820257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55976" y="1556792"/>
            <a:ext cx="792088" cy="792088"/>
          </a:xfrm>
          <a:prstGeom prst="rect">
            <a:avLst/>
          </a:prstGeom>
        </p:spPr>
      </p:pic>
      <p:pic>
        <p:nvPicPr>
          <p:cNvPr id="15" name="image5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55976" y="2492896"/>
            <a:ext cx="792088" cy="720080"/>
          </a:xfrm>
          <a:prstGeom prst="rect">
            <a:avLst/>
          </a:prstGeom>
        </p:spPr>
      </p:pic>
      <p:pic>
        <p:nvPicPr>
          <p:cNvPr id="16" name="image6.jpeg" descr="https://thumbs.dreamstime.com/z/%D0%BD%D0%BE%D0%B3%D0%B8-%D1%81%D1%87%D0%B0%D1%81%D1%82%D0%BB%D0%B8%D0%B2%D1%8B%D0%B5-8202578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27984" y="3429000"/>
            <a:ext cx="576064" cy="792088"/>
          </a:xfrm>
          <a:prstGeom prst="rect">
            <a:avLst/>
          </a:prstGeom>
        </p:spPr>
      </p:pic>
      <p:pic>
        <p:nvPicPr>
          <p:cNvPr id="17" name="image7.png" descr="https://thumbs.dreamstime.com/z/%D0%BD%D0%BE%D0%B3%D0%B8-%D1%81%D1%87%D0%B0%D1%81%D1%82%D0%BB%D0%B8%D0%B2%D1%8B%D0%B5-8202578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27984" y="4365104"/>
            <a:ext cx="576064" cy="7701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016" y="116632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MS Mincho"/>
              </a:rPr>
              <a:t>Условные </a:t>
            </a: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MS Mincho"/>
              </a:rPr>
              <a:t>обозначения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MS Mincho"/>
              </a:rPr>
              <a:t>по использованию координационных (скоростных) </a:t>
            </a: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MS Mincho"/>
              </a:rPr>
              <a:t>лестниц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S Mincho"/>
              </a:rPr>
              <a:t>:</a:t>
            </a: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3940">
            <a:off x="5178648" y="3861736"/>
            <a:ext cx="374441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8002"/>
            <a:ext cx="9324528" cy="6876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65311" y="332656"/>
            <a:ext cx="7883153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83565" algn="ctr">
              <a:spcBef>
                <a:spcPts val="370"/>
              </a:spcBef>
              <a:spcAft>
                <a:spcPts val="0"/>
              </a:spcAft>
              <a:tabLst>
                <a:tab pos="762635" algn="l"/>
              </a:tabLst>
            </a:pP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MS Mincho"/>
              </a:rPr>
              <a:t>Комплексы упражнений с использованием карточек-схем</a:t>
            </a:r>
          </a:p>
          <a:p>
            <a:pPr marL="342900" marR="583565" lvl="0" indent="-342900" algn="just">
              <a:lnSpc>
                <a:spcPct val="104000"/>
              </a:lnSpc>
              <a:spcBef>
                <a:spcPts val="3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62635" algn="l"/>
              </a:tabLst>
            </a:pPr>
            <a:r>
              <a:rPr lang="ru-RU" sz="2000" b="1" spc="-4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И.п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стоя лицом к лестнице. Ходьба лицом вперед, каждый раз наступая</a:t>
            </a:r>
            <a:r>
              <a:rPr lang="ru-RU" sz="2000" b="1" spc="-17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следующую ячейку</a:t>
            </a:r>
            <a:r>
              <a:rPr lang="ru-RU" sz="2000" b="1" spc="-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лестницы</a:t>
            </a: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583565" lvl="0" indent="-342900" algn="just">
              <a:lnSpc>
                <a:spcPct val="104000"/>
              </a:lnSpc>
              <a:spcBef>
                <a:spcPts val="3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62635" algn="l"/>
              </a:tabLst>
            </a:pP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Тоже с высоким подниманием колен.</a:t>
            </a:r>
          </a:p>
          <a:p>
            <a:pPr marL="342900" marR="583565" lvl="0" indent="-342900" algn="just">
              <a:lnSpc>
                <a:spcPct val="104000"/>
              </a:lnSpc>
              <a:spcBef>
                <a:spcPts val="3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62635" algn="l"/>
              </a:tabLst>
            </a:pPr>
            <a:endParaRPr lang="ru-RU" sz="2000" b="1" spc="-45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83565" lvl="0" indent="-342900" algn="just">
              <a:lnSpc>
                <a:spcPct val="104000"/>
              </a:lnSpc>
              <a:spcBef>
                <a:spcPts val="3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62635" algn="l"/>
              </a:tabLst>
            </a:pPr>
            <a:endParaRPr lang="ru-RU" sz="2000" spc="-4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8.png" descr="http://www.clipartbest.com/cliparts/xig/LrR/xigLrRqg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504056" cy="720080"/>
          </a:xfrm>
          <a:prstGeom prst="rect">
            <a:avLst/>
          </a:prstGeom>
        </p:spPr>
      </p:pic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1331640" y="1628800"/>
            <a:ext cx="7056784" cy="67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indent="101600" algn="l">
              <a:spcBef>
                <a:spcPts val="45"/>
              </a:spcBef>
              <a:spcAft>
                <a:spcPts val="0"/>
              </a:spcAft>
            </a:pPr>
            <a:r>
              <a:rPr lang="en-US" sz="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1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indent="101600" algn="l">
              <a:spcBef>
                <a:spcPts val="375"/>
              </a:spcBef>
              <a:spcAft>
                <a:spcPts val="0"/>
              </a:spcAf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1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indent="101600" algn="l">
              <a:spcBef>
                <a:spcPts val="375"/>
              </a:spcBef>
              <a:spcAft>
                <a:spcPts val="0"/>
              </a:spcAf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100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indent="101600" algn="l">
              <a:spcBef>
                <a:spcPts val="375"/>
              </a:spcBef>
              <a:spcAft>
                <a:spcPts val="0"/>
              </a:spcAft>
            </a:pPr>
            <a:r>
              <a:rPr lang="en-US" sz="100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100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indent="101600" algn="l">
              <a:spcBef>
                <a:spcPts val="55"/>
              </a:spcBef>
              <a:spcAft>
                <a:spcPts val="0"/>
              </a:spcAft>
            </a:pPr>
            <a:r>
              <a:rPr lang="en-US" sz="80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100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indent="101600" algn="l">
              <a:spcBef>
                <a:spcPts val="50"/>
              </a:spcBef>
              <a:spcAft>
                <a:spcPts val="0"/>
              </a:spcAft>
            </a:pPr>
            <a:r>
              <a:rPr lang="en-US" sz="10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100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indent="101600" algn="l">
              <a:spcBef>
                <a:spcPts val="375"/>
              </a:spcBef>
              <a:spcAft>
                <a:spcPts val="0"/>
              </a:spcAft>
            </a:pPr>
            <a:r>
              <a:rPr lang="en-US" sz="100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100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indent="101600" algn="l">
              <a:spcBef>
                <a:spcPts val="375"/>
              </a:spcBef>
              <a:spcAft>
                <a:spcPts val="0"/>
              </a:spcAf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1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indent="101600" algn="l">
              <a:spcBef>
                <a:spcPts val="375"/>
              </a:spcBef>
              <a:spcAft>
                <a:spcPts val="0"/>
              </a:spcAf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1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indent="101600" algn="l">
              <a:spcBef>
                <a:spcPts val="35"/>
              </a:spcBef>
              <a:spcAft>
                <a:spcPts val="0"/>
              </a:spcAft>
            </a:pPr>
            <a:r>
              <a:rPr lang="en-US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1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indent="101600" algn="l">
              <a:spcBef>
                <a:spcPts val="375"/>
              </a:spcBef>
              <a:spcAft>
                <a:spcPts val="600"/>
              </a:spcAft>
            </a:pPr>
            <a:r>
              <a:rPr lang="en-US" sz="1200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RU" sz="1200" kern="5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7599688"/>
              </p:ext>
            </p:extLst>
          </p:nvPr>
        </p:nvGraphicFramePr>
        <p:xfrm>
          <a:off x="1979712" y="2276872"/>
          <a:ext cx="648072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7731119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61533252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25312961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3454244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47087561"/>
                    </a:ext>
                  </a:extLst>
                </a:gridCol>
              </a:tblGrid>
              <a:tr h="4960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0488335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276872"/>
            <a:ext cx="6480720" cy="6480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6373" y="2852936"/>
            <a:ext cx="8387209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6405" lvl="0" algn="just">
              <a:lnSpc>
                <a:spcPct val="104000"/>
              </a:lnSpc>
              <a:spcAft>
                <a:spcPts val="0"/>
              </a:spcAft>
              <a:buSzPts val="1400"/>
              <a:tabLst>
                <a:tab pos="762635" algn="l"/>
              </a:tabLst>
            </a:pP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 </a:t>
            </a:r>
            <a:r>
              <a:rPr lang="ru-RU" sz="2000" b="1" spc="-4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И.п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стоя спиной к лестнице. Ходьба спиной вперед, каждый раз </a:t>
            </a: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наступая</a:t>
            </a:r>
            <a:r>
              <a:rPr lang="ru-RU" sz="2000" b="1" spc="-17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следующую ячейку</a:t>
            </a:r>
            <a:r>
              <a:rPr lang="ru-RU" sz="2000" b="1" spc="-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лестницы.</a:t>
            </a:r>
            <a:endParaRPr lang="ru-RU" sz="2000" b="1" spc="-45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image13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584" y="3429000"/>
            <a:ext cx="648072" cy="864096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7140859"/>
              </p:ext>
            </p:extLst>
          </p:nvPr>
        </p:nvGraphicFramePr>
        <p:xfrm>
          <a:off x="1907704" y="3717032"/>
          <a:ext cx="6552730" cy="696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0546">
                  <a:extLst>
                    <a:ext uri="{9D8B030D-6E8A-4147-A177-3AD203B41FA5}">
                      <a16:colId xmlns:a16="http://schemas.microsoft.com/office/drawing/2014/main" xmlns="" val="1226646371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xmlns="" val="3509033271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xmlns="" val="955698136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xmlns="" val="3480130670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xmlns="" val="1793838632"/>
                    </a:ext>
                  </a:extLst>
                </a:gridCol>
              </a:tblGrid>
              <a:tr h="696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40601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3717032"/>
            <a:ext cx="6552728" cy="73138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15316" y="4149080"/>
            <a:ext cx="82323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стоя правым боком к лестнице. Ходьба приставными шагами правым боком, каждый раз наступая в ячейки лестницы правой и левой ногой.</a:t>
            </a:r>
          </a:p>
        </p:txBody>
      </p:sp>
      <p:pic>
        <p:nvPicPr>
          <p:cNvPr id="29" name="image8.png" descr="http://www.clipartbest.com/cliparts/xig/LrR/xigLrRqg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4365104"/>
            <a:ext cx="576064" cy="792088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8946876"/>
              </p:ext>
            </p:extLst>
          </p:nvPr>
        </p:nvGraphicFramePr>
        <p:xfrm>
          <a:off x="2339752" y="5445224"/>
          <a:ext cx="6096000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7270780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1423327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6932556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1825811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9855244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7976124"/>
                  </a:ext>
                </a:extLst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5373216"/>
            <a:ext cx="6375648" cy="828905"/>
          </a:xfrm>
          <a:prstGeom prst="rect">
            <a:avLst/>
          </a:prstGeom>
        </p:spPr>
      </p:pic>
      <p:pic>
        <p:nvPicPr>
          <p:cNvPr id="32" name="image17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7664" y="5517232"/>
            <a:ext cx="617868" cy="61312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491880" y="6021288"/>
            <a:ext cx="34312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То же левым боком.</a:t>
            </a:r>
          </a:p>
        </p:txBody>
      </p:sp>
      <p:pic>
        <p:nvPicPr>
          <p:cNvPr id="1029" name="Picture 5" descr="https://thumbs.dreamstime.com/z/%D0%BD%D0%BE%D0%B3%D0%B8-%D1%81%D1%87%D0%B0%D1%81%D1%82%D0%BB%D0%B8%D0%B2%D1%8B%D0%B5-820257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z/%D0%BD%D0%BE%D0%B3%D0%B8-%D1%81%D1%87%D0%B0%D1%81%D1%82%D0%BB%D0%B8%D0%B2%D1%8B%D0%B5-820257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thumbs.dreamstime.com/z/%D0%BD%D0%BE%D0%B3%D0%B8-%D1%81%D1%87%D0%B0%D1%81%D1%82%D0%BB%D0%B8%D0%B2%D1%8B%D0%B5-820257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10.jpeg" descr="https://thumbs.dreamstime.com/z/%D0%BD%D0%BE%D0%B3%D0%B8-%D1%81%D1%87%D0%B0%D1%81%D1%82%D0%BB%D0%B8%D0%B2%D1%8B%D0%B5-820257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9.png" descr="https://thumbs.dreamstime.com/z/%D0%BD%D0%BE%D0%B3%D0%B8-%D1%81%D1%87%D0%B0%D1%81%D1%82%D0%BB%D0%B8%D0%B2%D1%8B%D0%B5-820257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76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8640"/>
            <a:ext cx="838720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8590" lvl="0">
              <a:lnSpc>
                <a:spcPct val="104000"/>
              </a:lnSpc>
              <a:spcBef>
                <a:spcPts val="380"/>
              </a:spcBef>
              <a:spcAft>
                <a:spcPts val="0"/>
              </a:spcAft>
              <a:buSzPts val="1350"/>
              <a:tabLst>
                <a:tab pos="76263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стоя лицом к лестнице. Бег лицом вперед, каждый раз наступая в следующую ячейку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лестницы.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64704"/>
            <a:ext cx="848694" cy="88771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4164307"/>
              </p:ext>
            </p:extLst>
          </p:nvPr>
        </p:nvGraphicFramePr>
        <p:xfrm>
          <a:off x="1191070" y="929164"/>
          <a:ext cx="6428930" cy="687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786">
                  <a:extLst>
                    <a:ext uri="{9D8B030D-6E8A-4147-A177-3AD203B41FA5}">
                      <a16:colId xmlns:a16="http://schemas.microsoft.com/office/drawing/2014/main" xmlns="" val="3552965286"/>
                    </a:ext>
                  </a:extLst>
                </a:gridCol>
                <a:gridCol w="1285786">
                  <a:extLst>
                    <a:ext uri="{9D8B030D-6E8A-4147-A177-3AD203B41FA5}">
                      <a16:colId xmlns:a16="http://schemas.microsoft.com/office/drawing/2014/main" xmlns="" val="1779520994"/>
                    </a:ext>
                  </a:extLst>
                </a:gridCol>
                <a:gridCol w="1285786">
                  <a:extLst>
                    <a:ext uri="{9D8B030D-6E8A-4147-A177-3AD203B41FA5}">
                      <a16:colId xmlns:a16="http://schemas.microsoft.com/office/drawing/2014/main" xmlns="" val="961955685"/>
                    </a:ext>
                  </a:extLst>
                </a:gridCol>
                <a:gridCol w="1285786">
                  <a:extLst>
                    <a:ext uri="{9D8B030D-6E8A-4147-A177-3AD203B41FA5}">
                      <a16:colId xmlns:a16="http://schemas.microsoft.com/office/drawing/2014/main" xmlns="" val="4111893250"/>
                    </a:ext>
                  </a:extLst>
                </a:gridCol>
                <a:gridCol w="1285786">
                  <a:extLst>
                    <a:ext uri="{9D8B030D-6E8A-4147-A177-3AD203B41FA5}">
                      <a16:colId xmlns:a16="http://schemas.microsoft.com/office/drawing/2014/main" xmlns="" val="1062731271"/>
                    </a:ext>
                  </a:extLst>
                </a:gridCol>
              </a:tblGrid>
              <a:tr h="6873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79537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85" y="932294"/>
            <a:ext cx="6418315" cy="6997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1772816"/>
            <a:ext cx="820017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61010" lvl="0" algn="just">
              <a:lnSpc>
                <a:spcPct val="104000"/>
              </a:lnSpc>
              <a:spcBef>
                <a:spcPts val="10"/>
              </a:spcBef>
              <a:spcAft>
                <a:spcPts val="0"/>
              </a:spcAft>
              <a:buSzPts val="1350"/>
              <a:tabLst>
                <a:tab pos="76263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стоя лицом к лестнице.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лицом вперед, наступая в ячейки лестницы через</a:t>
            </a:r>
            <a:r>
              <a:rPr lang="ru-RU" sz="2000" b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одну.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24.png" descr="http://cdn.onlinewebfonts.com/svg/img_506575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20" y="2492896"/>
            <a:ext cx="792088" cy="86409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6696001"/>
              </p:ext>
            </p:extLst>
          </p:nvPr>
        </p:nvGraphicFramePr>
        <p:xfrm>
          <a:off x="1259632" y="2492896"/>
          <a:ext cx="6480721" cy="728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444">
                  <a:extLst>
                    <a:ext uri="{9D8B030D-6E8A-4147-A177-3AD203B41FA5}">
                      <a16:colId xmlns:a16="http://schemas.microsoft.com/office/drawing/2014/main" xmlns="" val="2225800046"/>
                    </a:ext>
                  </a:extLst>
                </a:gridCol>
                <a:gridCol w="1418845">
                  <a:extLst>
                    <a:ext uri="{9D8B030D-6E8A-4147-A177-3AD203B41FA5}">
                      <a16:colId xmlns:a16="http://schemas.microsoft.com/office/drawing/2014/main" xmlns="" val="93058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43145929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10162433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699839812"/>
                    </a:ext>
                  </a:extLst>
                </a:gridCol>
              </a:tblGrid>
              <a:tr h="728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3539112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2492896"/>
            <a:ext cx="6480720" cy="7470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87624" y="2996952"/>
            <a:ext cx="7704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ea typeface="MS Mincho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8.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И.п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. – стоя спиной к лестнице. Бег спиной вперед, каждый раз наступая</a:t>
            </a:r>
            <a:r>
              <a:rPr lang="ru-RU" sz="2000" b="1" spc="-150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в следующую ячейку</a:t>
            </a:r>
            <a:r>
              <a:rPr lang="ru-RU" sz="2000" b="1" spc="-40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лестницы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5" name="image25.png" descr="http://cdn.onlinewebfonts.com/svg/img_506575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718440" cy="869777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3588665"/>
              </p:ext>
            </p:extLst>
          </p:nvPr>
        </p:nvGraphicFramePr>
        <p:xfrm>
          <a:off x="1259632" y="4005064"/>
          <a:ext cx="6418315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3663">
                  <a:extLst>
                    <a:ext uri="{9D8B030D-6E8A-4147-A177-3AD203B41FA5}">
                      <a16:colId xmlns:a16="http://schemas.microsoft.com/office/drawing/2014/main" xmlns="" val="1361815140"/>
                    </a:ext>
                  </a:extLst>
                </a:gridCol>
                <a:gridCol w="1283663">
                  <a:extLst>
                    <a:ext uri="{9D8B030D-6E8A-4147-A177-3AD203B41FA5}">
                      <a16:colId xmlns:a16="http://schemas.microsoft.com/office/drawing/2014/main" xmlns="" val="3032290462"/>
                    </a:ext>
                  </a:extLst>
                </a:gridCol>
                <a:gridCol w="1283663">
                  <a:extLst>
                    <a:ext uri="{9D8B030D-6E8A-4147-A177-3AD203B41FA5}">
                      <a16:colId xmlns:a16="http://schemas.microsoft.com/office/drawing/2014/main" xmlns="" val="2329154731"/>
                    </a:ext>
                  </a:extLst>
                </a:gridCol>
                <a:gridCol w="1283663">
                  <a:extLst>
                    <a:ext uri="{9D8B030D-6E8A-4147-A177-3AD203B41FA5}">
                      <a16:colId xmlns:a16="http://schemas.microsoft.com/office/drawing/2014/main" xmlns="" val="4066255764"/>
                    </a:ext>
                  </a:extLst>
                </a:gridCol>
                <a:gridCol w="1283663">
                  <a:extLst>
                    <a:ext uri="{9D8B030D-6E8A-4147-A177-3AD203B41FA5}">
                      <a16:colId xmlns:a16="http://schemas.microsoft.com/office/drawing/2014/main" xmlns="" val="117202093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0757897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4005064"/>
            <a:ext cx="6433865" cy="7920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19672" y="4437112"/>
            <a:ext cx="7200800" cy="13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9615" lvl="0" algn="just">
              <a:lnSpc>
                <a:spcPct val="104000"/>
              </a:lnSpc>
              <a:spcAft>
                <a:spcPts val="0"/>
              </a:spcAft>
              <a:buSzPts val="1350"/>
              <a:tabLst>
                <a:tab pos="762635" algn="l"/>
              </a:tabLs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29615" lvl="0" algn="just">
              <a:lnSpc>
                <a:spcPct val="104000"/>
              </a:lnSpc>
              <a:spcAft>
                <a:spcPts val="0"/>
              </a:spcAft>
              <a:buSzPts val="1350"/>
              <a:tabLst>
                <a:tab pos="76263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стоя правым боком к лестнице.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29615" lvl="0" algn="just">
              <a:lnSpc>
                <a:spcPct val="104000"/>
              </a:lnSpc>
              <a:spcAft>
                <a:spcPts val="0"/>
              </a:spcAft>
              <a:buSzPts val="1350"/>
              <a:tabLst>
                <a:tab pos="762635" algn="l"/>
              </a:tabLst>
            </a:pPr>
            <a:r>
              <a:rPr lang="ru-RU" sz="2000" b="1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высоким подниманием колен, наступая дважды в каждую ячейку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10. То же левым боком.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roup 89"/>
          <p:cNvGrpSpPr>
            <a:grpSpLocks/>
          </p:cNvGrpSpPr>
          <p:nvPr/>
        </p:nvGrpSpPr>
        <p:grpSpPr bwMode="auto">
          <a:xfrm>
            <a:off x="1547664" y="5733256"/>
            <a:ext cx="1152128" cy="836712"/>
            <a:chOff x="195" y="683"/>
            <a:chExt cx="1237" cy="863"/>
          </a:xfrm>
        </p:grpSpPr>
        <p:pic>
          <p:nvPicPr>
            <p:cNvPr id="20" name="Picture 90" descr="http://cdn.onlinewebfonts.com/svg/img_50657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683"/>
              <a:ext cx="825" cy="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698"/>
              <a:ext cx="349" cy="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17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71800" y="5805264"/>
            <a:ext cx="464522" cy="643171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2409599"/>
              </p:ext>
            </p:extLst>
          </p:nvPr>
        </p:nvGraphicFramePr>
        <p:xfrm>
          <a:off x="3336045" y="5805264"/>
          <a:ext cx="5807955" cy="728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591">
                  <a:extLst>
                    <a:ext uri="{9D8B030D-6E8A-4147-A177-3AD203B41FA5}">
                      <a16:colId xmlns:a16="http://schemas.microsoft.com/office/drawing/2014/main" xmlns="" val="2356205940"/>
                    </a:ext>
                  </a:extLst>
                </a:gridCol>
                <a:gridCol w="1161591">
                  <a:extLst>
                    <a:ext uri="{9D8B030D-6E8A-4147-A177-3AD203B41FA5}">
                      <a16:colId xmlns:a16="http://schemas.microsoft.com/office/drawing/2014/main" xmlns="" val="25504833"/>
                    </a:ext>
                  </a:extLst>
                </a:gridCol>
                <a:gridCol w="1161591">
                  <a:extLst>
                    <a:ext uri="{9D8B030D-6E8A-4147-A177-3AD203B41FA5}">
                      <a16:colId xmlns:a16="http://schemas.microsoft.com/office/drawing/2014/main" xmlns="" val="3857604381"/>
                    </a:ext>
                  </a:extLst>
                </a:gridCol>
                <a:gridCol w="1161591">
                  <a:extLst>
                    <a:ext uri="{9D8B030D-6E8A-4147-A177-3AD203B41FA5}">
                      <a16:colId xmlns:a16="http://schemas.microsoft.com/office/drawing/2014/main" xmlns="" val="2414323886"/>
                    </a:ext>
                  </a:extLst>
                </a:gridCol>
                <a:gridCol w="1161591">
                  <a:extLst>
                    <a:ext uri="{9D8B030D-6E8A-4147-A177-3AD203B41FA5}">
                      <a16:colId xmlns:a16="http://schemas.microsoft.com/office/drawing/2014/main" xmlns="" val="3202225158"/>
                    </a:ext>
                  </a:extLst>
                </a:gridCol>
              </a:tblGrid>
              <a:tr h="7287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83740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5307" y="5805264"/>
            <a:ext cx="5858693" cy="728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76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23748"/>
            <a:ext cx="81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стоя лицом к лестнице. Прыжки на двух ногах, каждый раз наступая в следующую ячейку лестницы.</a:t>
            </a:r>
          </a:p>
        </p:txBody>
      </p:sp>
      <p:pic>
        <p:nvPicPr>
          <p:cNvPr id="7" name="image27.jpeg" descr="https://image.freepik.com/free-icon/no-translate-detected_318-291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006" y="836852"/>
            <a:ext cx="622602" cy="863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117" y="761279"/>
            <a:ext cx="5858693" cy="7849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162880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стоя лицом к лестнице. Прыжки на правой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ноге.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Тоже на левой ноге.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116" y="2356307"/>
            <a:ext cx="5858694" cy="720725"/>
          </a:xfrm>
          <a:prstGeom prst="rect">
            <a:avLst/>
          </a:prstGeom>
        </p:spPr>
      </p:pic>
      <p:pic>
        <p:nvPicPr>
          <p:cNvPr id="11" name="image27.jpeg" descr="https://image.freepik.com/free-icon/no-translate-detected_318-291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469" y="3962417"/>
            <a:ext cx="611505" cy="720725"/>
          </a:xfrm>
          <a:prstGeom prst="rect">
            <a:avLst/>
          </a:prstGeom>
        </p:spPr>
      </p:pic>
      <p:pic>
        <p:nvPicPr>
          <p:cNvPr id="13" name="image29.jpeg" descr="https://image.freepik.com/free-icon/no-translate-detected_318-2913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536" y="2204864"/>
            <a:ext cx="648405" cy="8721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87624" y="2780928"/>
            <a:ext cx="7571882" cy="102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48360" lvl="0" algn="just">
              <a:lnSpc>
                <a:spcPct val="104000"/>
              </a:lnSpc>
              <a:spcAft>
                <a:spcPts val="0"/>
              </a:spcAft>
              <a:buSzPts val="1400"/>
              <a:tabLst>
                <a:tab pos="762635" algn="l"/>
              </a:tabLst>
            </a:pPr>
            <a:endParaRPr lang="ru-RU" spc="-4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48360" lvl="0" algn="just">
              <a:lnSpc>
                <a:spcPct val="104000"/>
              </a:lnSpc>
              <a:spcAft>
                <a:spcPts val="0"/>
              </a:spcAft>
              <a:buSzPts val="1400"/>
              <a:tabLst>
                <a:tab pos="762635" algn="l"/>
              </a:tabLst>
            </a:pP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14. </a:t>
            </a:r>
            <a:r>
              <a:rPr lang="ru-RU" sz="2000" b="1" spc="-4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И.п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стоя лицом к лестнице. Прыжки на двух ногах, наступая в</a:t>
            </a:r>
            <a:r>
              <a:rPr lang="ru-RU" sz="2000" b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ячейки лестницы через</a:t>
            </a:r>
            <a:r>
              <a:rPr lang="ru-RU" sz="2000" b="1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одну.</a:t>
            </a:r>
            <a:endParaRPr lang="ru-RU" sz="2000" b="1" spc="-45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970" y="3886201"/>
            <a:ext cx="5858693" cy="7969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95128" y="4365104"/>
            <a:ext cx="7848872" cy="102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215" lvl="0" algn="just">
              <a:lnSpc>
                <a:spcPct val="104000"/>
              </a:lnSpc>
              <a:spcAft>
                <a:spcPts val="0"/>
              </a:spcAft>
              <a:buSzPts val="1400"/>
              <a:tabLst>
                <a:tab pos="762635" algn="l"/>
              </a:tabLst>
            </a:pPr>
            <a:endParaRPr lang="ru-RU" spc="-4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9215" lvl="0" algn="just">
              <a:lnSpc>
                <a:spcPct val="104000"/>
              </a:lnSpc>
              <a:spcAft>
                <a:spcPts val="0"/>
              </a:spcAft>
              <a:buSzPts val="1400"/>
              <a:tabLst>
                <a:tab pos="762635" algn="l"/>
              </a:tabLst>
            </a:pP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15. </a:t>
            </a:r>
            <a:r>
              <a:rPr lang="ru-RU" sz="2000" b="1" spc="-4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И.п</a:t>
            </a: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стоя лицом к лестнице. Прыжки на правой</a:t>
            </a:r>
            <a:r>
              <a:rPr lang="ru-RU" sz="2000" b="1" spc="-2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ноге, наступая в ячейки лестницы  через одну.</a:t>
            </a:r>
            <a:endParaRPr lang="ru-RU" sz="2000" b="1" spc="-45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image29.jpeg" descr="https://image.freepik.com/free-icon/no-translate-detected_318-2913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67744" y="5445224"/>
            <a:ext cx="792088" cy="792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8951" y="5417781"/>
            <a:ext cx="5858693" cy="6977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03848" y="5949280"/>
            <a:ext cx="32522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 на левой ноге.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дик\шаблоны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426" y="0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стоя лицом к лестнице. Прыжки на двух ногах, выполняя прыжок ноги вместе в первую ячейку лестницы, затем – ноги врозь, поставив ноги снаружи второй ячейки лестницы, потом снова прыжок ноги вместе внутрь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ячейки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</p:txBody>
      </p:sp>
      <p:pic>
        <p:nvPicPr>
          <p:cNvPr id="9" name="image30.jpeg" descr="https://image.freepik.com/free-icon/no-translate-detected_318-291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969" y="1669798"/>
            <a:ext cx="638615" cy="751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79" y="1667749"/>
            <a:ext cx="5858693" cy="668857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4817936"/>
              </p:ext>
            </p:extLst>
          </p:nvPr>
        </p:nvGraphicFramePr>
        <p:xfrm>
          <a:off x="997203" y="1667750"/>
          <a:ext cx="5858695" cy="703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739">
                  <a:extLst>
                    <a:ext uri="{9D8B030D-6E8A-4147-A177-3AD203B41FA5}">
                      <a16:colId xmlns:a16="http://schemas.microsoft.com/office/drawing/2014/main" xmlns="" val="3366892058"/>
                    </a:ext>
                  </a:extLst>
                </a:gridCol>
                <a:gridCol w="1171739">
                  <a:extLst>
                    <a:ext uri="{9D8B030D-6E8A-4147-A177-3AD203B41FA5}">
                      <a16:colId xmlns:a16="http://schemas.microsoft.com/office/drawing/2014/main" xmlns="" val="596768261"/>
                    </a:ext>
                  </a:extLst>
                </a:gridCol>
                <a:gridCol w="1171739">
                  <a:extLst>
                    <a:ext uri="{9D8B030D-6E8A-4147-A177-3AD203B41FA5}">
                      <a16:colId xmlns:a16="http://schemas.microsoft.com/office/drawing/2014/main" xmlns="" val="3498816380"/>
                    </a:ext>
                  </a:extLst>
                </a:gridCol>
                <a:gridCol w="1171739">
                  <a:extLst>
                    <a:ext uri="{9D8B030D-6E8A-4147-A177-3AD203B41FA5}">
                      <a16:colId xmlns:a16="http://schemas.microsoft.com/office/drawing/2014/main" xmlns="" val="3964644981"/>
                    </a:ext>
                  </a:extLst>
                </a:gridCol>
                <a:gridCol w="1171739">
                  <a:extLst>
                    <a:ext uri="{9D8B030D-6E8A-4147-A177-3AD203B41FA5}">
                      <a16:colId xmlns:a16="http://schemas.microsoft.com/office/drawing/2014/main" xmlns="" val="3367186735"/>
                    </a:ext>
                  </a:extLst>
                </a:gridCol>
              </a:tblGrid>
              <a:tr h="703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6298248"/>
                  </a:ext>
                </a:extLst>
              </a:tr>
            </a:tbl>
          </a:graphicData>
        </a:graphic>
      </p:graphicFrame>
      <p:pic>
        <p:nvPicPr>
          <p:cNvPr id="12" name="image10.jpeg" descr="https://thumbs.dreamstime.com/z/%D0%BD%D0%BE%D0%B3%D0%B8-%D1%81%D1%87%D0%B0%D1%81%D1%82%D0%BB%D0%B8%D0%B2%D1%8B%D0%B5-820257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1760" y="2458620"/>
            <a:ext cx="747777" cy="373607"/>
          </a:xfrm>
          <a:prstGeom prst="rect">
            <a:avLst/>
          </a:prstGeom>
        </p:spPr>
      </p:pic>
      <p:pic>
        <p:nvPicPr>
          <p:cNvPr id="13" name="image10.jpeg" descr="https://thumbs.dreamstime.com/z/%D0%BD%D0%BE%D0%B3%D0%B8-%D1%81%D1%87%D0%B0%D1%81%D1%82%D0%BB%D0%B8%D0%B2%D1%8B%D0%B5-820257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8981" y="2431857"/>
            <a:ext cx="738775" cy="394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59" y="1211144"/>
            <a:ext cx="747777" cy="369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982" y="1244234"/>
            <a:ext cx="743317" cy="36325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7544" y="2924944"/>
            <a:ext cx="8415479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215" lvl="0" algn="just">
              <a:lnSpc>
                <a:spcPct val="104000"/>
              </a:lnSpc>
              <a:spcBef>
                <a:spcPts val="370"/>
              </a:spcBef>
              <a:spcAft>
                <a:spcPts val="0"/>
              </a:spcAft>
              <a:buSzPts val="1400"/>
              <a:tabLst>
                <a:tab pos="808355" algn="l"/>
              </a:tabLst>
            </a:pP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18. </a:t>
            </a:r>
            <a:r>
              <a:rPr lang="ru-RU" sz="2000" b="1" spc="-4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И.п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стоя лицом к лестнице. Прыжки «внутрь –</a:t>
            </a:r>
            <a:r>
              <a:rPr lang="ru-RU" sz="2000" b="1" spc="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наружу».</a:t>
            </a:r>
            <a:endParaRPr lang="ru-RU" sz="2000" b="1" spc="-45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image30.jpeg" descr="https://image.freepik.com/free-icon/no-translate-detected_318-291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3561340"/>
            <a:ext cx="827584" cy="7317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008" y="3584463"/>
            <a:ext cx="5858764" cy="15727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446" y="3656379"/>
            <a:ext cx="804742" cy="5769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0745" y="4564767"/>
            <a:ext cx="798645" cy="627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9723" y="4564767"/>
            <a:ext cx="798645" cy="627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738" y="4540656"/>
            <a:ext cx="798645" cy="65152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267744" y="5373216"/>
            <a:ext cx="6543271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215" lvl="0" algn="just">
              <a:lnSpc>
                <a:spcPct val="104000"/>
              </a:lnSpc>
              <a:spcBef>
                <a:spcPts val="370"/>
              </a:spcBef>
              <a:spcAft>
                <a:spcPts val="0"/>
              </a:spcAft>
              <a:buSzPts val="1400"/>
              <a:tabLst>
                <a:tab pos="808355" algn="l"/>
              </a:tabLst>
            </a:pP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19. То же в левую сторону.</a:t>
            </a:r>
          </a:p>
          <a:p>
            <a:pPr marR="69215" lvl="0" algn="just">
              <a:lnSpc>
                <a:spcPct val="104000"/>
              </a:lnSpc>
              <a:spcBef>
                <a:spcPts val="370"/>
              </a:spcBef>
              <a:spcAft>
                <a:spcPts val="0"/>
              </a:spcAft>
              <a:buSzPts val="1400"/>
              <a:tabLst>
                <a:tab pos="808355" algn="l"/>
              </a:tabLst>
            </a:pPr>
            <a:r>
              <a:rPr lang="ru-RU" sz="2000" b="1" spc="-4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20. То же первый прыжок вправо, второй-влево, третий-вправо, четвертый-влево и т.д.</a:t>
            </a:r>
            <a:endParaRPr lang="ru-RU" sz="2000" b="1" spc="-45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758</Words>
  <Application>Microsoft Office PowerPoint</Application>
  <PresentationFormat>Экран (4:3)</PresentationFormat>
  <Paragraphs>159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46</cp:revision>
  <dcterms:created xsi:type="dcterms:W3CDTF">2022-05-12T12:59:32Z</dcterms:created>
  <dcterms:modified xsi:type="dcterms:W3CDTF">2024-11-06T13:25:20Z</dcterms:modified>
</cp:coreProperties>
</file>