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sldIdLst>
    <p:sldId id="257" r:id="rId2"/>
    <p:sldId id="264" r:id="rId3"/>
    <p:sldId id="256" r:id="rId4"/>
    <p:sldId id="260" r:id="rId5"/>
    <p:sldId id="259" r:id="rId6"/>
    <p:sldId id="265" r:id="rId7"/>
    <p:sldId id="266" r:id="rId8"/>
    <p:sldId id="262" r:id="rId9"/>
    <p:sldId id="267" r:id="rId10"/>
    <p:sldId id="261" r:id="rId11"/>
    <p:sldId id="263" r:id="rId12"/>
    <p:sldId id="268" r:id="rId13"/>
    <p:sldId id="269" r:id="rId14"/>
    <p:sldId id="270" r:id="rId15"/>
    <p:sldId id="271" r:id="rId16"/>
    <p:sldId id="274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5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50684_74-p-fon-dlya-shkolnoi-prezentatsii-kartinki-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064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 smtClean="0"/>
              <a:t>детский сад «Калейдоскоп»</a:t>
            </a:r>
          </a:p>
          <a:p>
            <a:pPr algn="ctr"/>
            <a:r>
              <a:rPr lang="ru-RU" b="1" dirty="0" smtClean="0"/>
              <a:t>г. Данилова Ярославской области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59766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Итоговый отчёт по дополнительной общеобразовательной </a:t>
            </a:r>
          </a:p>
          <a:p>
            <a:pPr algn="ctr"/>
            <a:r>
              <a:rPr lang="ru-RU" sz="2800" b="1" dirty="0" err="1" smtClean="0"/>
              <a:t>общеразвивающей</a:t>
            </a:r>
            <a:r>
              <a:rPr lang="ru-RU" sz="2800" b="1" dirty="0" smtClean="0"/>
              <a:t> программе</a:t>
            </a:r>
          </a:p>
          <a:p>
            <a:pPr algn="ctr"/>
            <a:r>
              <a:rPr lang="ru-RU" sz="2800" b="1" dirty="0" smtClean="0"/>
              <a:t>по интеллектуальному развитию дошкольников </a:t>
            </a:r>
          </a:p>
          <a:p>
            <a:pPr algn="ctr"/>
            <a:r>
              <a:rPr lang="ru-RU" sz="2800" b="1" dirty="0" smtClean="0"/>
              <a:t>«ЗНАТОКИ</a:t>
            </a:r>
            <a:r>
              <a:rPr lang="ru-RU" sz="2800" b="1" dirty="0" smtClean="0"/>
              <a:t>».</a:t>
            </a:r>
            <a:endParaRPr lang="ru-RU" sz="2800" b="1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65253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2021-2022гг.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55977" y="501317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воспитатель </a:t>
            </a:r>
          </a:p>
          <a:p>
            <a:r>
              <a:rPr lang="ru-RU" dirty="0" smtClean="0"/>
              <a:t>Гущина Я.В.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5b1fda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048" y="0"/>
            <a:ext cx="9196096" cy="6858000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211960" y="131147"/>
            <a:ext cx="493204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Речевое развитие: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Владение речью как средством общения.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Обогащение активного словаря.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Развитие связной, грамматически правильной диалогической и монологической речи.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Развитие речевого творчества.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Развитие звуковой и интонационной культуры речи, фонематического слуха.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ePbowZoa5AzauUZgI4YgnQSmyto4F_5wiQsqPeSeL-FMA9gC63JTw1-PMTgxSzhoczBTyvFa2yak_u_W1T0FXLI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003338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124744"/>
            <a:ext cx="849694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Социально – коммуникативное развитие</a:t>
            </a:r>
          </a:p>
          <a:p>
            <a:r>
              <a:rPr lang="ru-RU" sz="2000" b="1" dirty="0" smtClean="0"/>
              <a:t> 1.Присвоение норм и ценностей, принятых в обществе, включая моральные и нравственные ценности.</a:t>
            </a:r>
          </a:p>
          <a:p>
            <a:r>
              <a:rPr lang="ru-RU" sz="2000" b="1" dirty="0" smtClean="0"/>
              <a:t> 2.Развитие общения и взаимодействия ребёнка со взрослыми и сверстниками.</a:t>
            </a:r>
          </a:p>
          <a:p>
            <a:r>
              <a:rPr lang="ru-RU" sz="2000" b="1" dirty="0" smtClean="0"/>
              <a:t> 3.Становление самостоятельности, целенаправленности и </a:t>
            </a:r>
            <a:r>
              <a:rPr lang="ru-RU" sz="2000" b="1" dirty="0" err="1" smtClean="0"/>
              <a:t>саморегуляции</a:t>
            </a:r>
            <a:r>
              <a:rPr lang="ru-RU" sz="2000" b="1" dirty="0" smtClean="0"/>
              <a:t> собственных действий.</a:t>
            </a:r>
          </a:p>
          <a:p>
            <a:r>
              <a:rPr lang="ru-RU" sz="2000" b="1" dirty="0" smtClean="0"/>
              <a:t> 4 Развитие социального и эмоционального интеллекта, эмоциональной отзывчивости, сопереживания</a:t>
            </a:r>
          </a:p>
          <a:p>
            <a:r>
              <a:rPr lang="ru-RU" sz="2000" b="1" dirty="0" smtClean="0"/>
              <a:t> 5.Формирование готовности к совместной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qS0vLSYuVHueRzAnRfM8VwnJ9w3TM8b9qS2az4v-ytjfK5LJtC7qMsD--1ZWyllvDtL5gMBLVdW9Kz1qZDxKcHR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78145"/>
            <a:ext cx="6048673" cy="5279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BSG1Z0VnYQTfjE7BhMX9exZIIS4Jug3hZLdUzhVDQWZ2ypjM15VY1L4lvz8nZeTsa7OToLjSm7uwHUr76tTE2F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213369"/>
            <a:ext cx="4219362" cy="5644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46459_55-p-fon-dlya-prezentatsii-literaturnoe-chtenie-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916832"/>
            <a:ext cx="61926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 данной программе были использованы приемы работы:</a:t>
            </a:r>
          </a:p>
          <a:p>
            <a:r>
              <a:rPr lang="ru-RU" sz="2800" dirty="0" smtClean="0">
                <a:sym typeface="Symbol"/>
              </a:rPr>
              <a:t></a:t>
            </a:r>
            <a:r>
              <a:rPr lang="ru-RU" sz="2800" dirty="0" smtClean="0"/>
              <a:t> Игры дидактические (расширение кругозора, познавательная деятельность, формирование определенных умений и навыков, необходимых в практической деятельности, развитие трудовых навыков).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46459_55-p-fon-dlya-prezentatsii-literaturnoe-chtenie-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4VuZuLH-XjYSQ7Q62gdkMiuAlHmj89daKZk54AiRPb4EQK93j7ejSnV7FT68VyzvOM-X1QzPKAFPwajoLQPlw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88840"/>
            <a:ext cx="5652120" cy="4646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46459_55-p-fon-dlya-prezentatsii-literaturnoe-chtenie-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pic>
        <p:nvPicPr>
          <p:cNvPr id="3" name="Рисунок 2" descr="0HMhu88tTrl0GM8Hws9JN-jVNFV8S7zxwBEARrbWTlr2r3QJUWbHd6FHgL75OKwpXpegE0VWoM4TVWe8gsokGI_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420888"/>
            <a:ext cx="3209089" cy="4293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fjSO-JHzZUhFVi0h6U7I8W_A1TpLefgzeLUsAa0HX5QkRx4RE1RI3qNnugmes1VeE0HGzMywK4SD7KBvW8dpNXG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764704"/>
            <a:ext cx="3816424" cy="33032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46459_55-p-fon-dlya-prezentatsii-literaturnoe-chtenie-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27584" y="1805875"/>
            <a:ext cx="597666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Логические и познавательные задания и упражнения (развитие внимания, памяти, речи, мышления, воображения, фантазий).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Действия с цифровыми карточками, числами и геометрическими фигурами.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Подвижные.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Задания с математическим содержанием, воспитывающие у детей познавательный интерес, способность к исследовательскому, творческому поиску.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46459_55-p-fon-dlya-prezentatsii-literaturnoe-chtenie-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zLmwQMBT32hM55qi2Nu1owe3BsfpQAjdkVEYgZhBEDVo6Ws3ruvdw1qi6mRbcjmZ9juxtV2TQxUmYKRcSibX8W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204864"/>
            <a:ext cx="3355266" cy="448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aKqOSAu7gRnxBgHW22GrDmNwETdxa7zMJVQViNm-K9jDo5hCGCPGbMdqeyQT6f63_fMYTK-bLNiEU2Fmo0hnGlH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276872"/>
            <a:ext cx="3268804" cy="4372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46459_55-p-fon-dlya-prezentatsii-literaturnoe-chtenie-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4VuZuLH-XjYSQ7Q62gdkMiuAlHmj89daKZk54AiRPb4EQK93j7ejSnV7FT68VyzvOM-X1QzPKAFPwajoLQPlw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1440"/>
            <a:ext cx="9010849" cy="6577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-ая-книга-чтения-ма-ьчика-94599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104" y="0"/>
            <a:ext cx="8064896" cy="6858000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287018"/>
            <a:ext cx="44999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Возраст обучающихся: 3-4 года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Срок реализации: 1 год обучения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46459_55-p-fon-dlya-prezentatsii-literaturnoe-chtenie-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3528" y="1760776"/>
            <a:ext cx="6480720" cy="498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Логические блоки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Дьенеша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Включают в себя специально разработанные игры и упражнения с блоками, помогающие детям овладевать различными мыслительными умениями.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Палочки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Кюизенера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включают в себя специально разработанные игры и упражнения, которые позволили развить у дошкольников представление о числе на основе счета и измерения.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Неотъемлемым элементом каждого занятия являлись пальчиковые игры. Включение упражнений на развитие пальцевой моторики в деятельность играет положительную роль в обучении детей. Это позволило: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-регулярно стимулировать действие речевых зон коры головного мозга, что положительно сказывается на развитии речи детей;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-совершенствовать внимание и память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психические процессы тесно связаны с речью;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-вызывать у детей интерес и яркий эмоциональный настрой.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46459_55-p-fon-dlya-prezentatsii-literaturnoe-chtenie-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eHR2hvpZEdiLbJ42P-QwDymcnUStyAVoJb5hCKqpLutVQSipTTdw3DrXYgpjfYTpZAhnqKQ3bKHCIZ5KUbrSI3C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276872"/>
            <a:ext cx="5683574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46459_55-p-fon-dlya-prezentatsii-literaturnoe-chtenie-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fl6rnW7R5pCZHf1CgULZ-TvFQntMNO8xl0gI44MqYF87o4g7KQNCHYDzK166sEv4qqAgsv9bFYoKipyybxY7Gsy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30"/>
            <a:ext cx="4957327" cy="3705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g_3OwHBpxaRs4E6K7Hc_UEVUQKwX9fVJq7ISa2t8Z-FzvNyR7Hof36AczQ12Ev2i80TnDzZeBNVWMqBPbyBTP6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0"/>
            <a:ext cx="2832307" cy="37890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fjSO-JHzZUhFVi0h6U7I8W_A1TpLefgzeLUsAa0HX5QkRx4RE1RI3qNnugmes1VeE0HGzMywK4SD7KBvW8dpNXG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201774">
            <a:off x="1331640" y="3338249"/>
            <a:ext cx="4708697" cy="3519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46459_55-p-fon-dlya-prezentatsii-literaturnoe-chtenie-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ACBuHYveow_-N0MQPW_uicoyuRuUlQGa7D_xVaRQhHWdhdxvw0Qf9AnKwd2lJyHrtm7f4tcgJ4PGENoPROYZZtY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94151">
            <a:off x="-388732" y="3130978"/>
            <a:ext cx="257175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bk2Ulxlb0nLvUpfHJ9XgtV-yHiiCF03dzLVYcE60ekcgOjM2vbywcSfrIxVFJzmZZ-rqCf6D3XZU-lPujQRWcmZ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523070"/>
            <a:ext cx="3240360" cy="43349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CXJjdwD7tFUz5IMe-mdHyFe_6jTeU5rGcgPSYe5Qfv2_DhejLSgPDo_0z-ZiV3LLrAbdOyRXACWMfdT7jk6Zlfp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315416"/>
            <a:ext cx="2886133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Fsckp3-jWXMGgYK1W6OqtFrQ444INSviujdr1mWuybhvoLKJ5LSRchmC4t_B7-IfQt8WO7c63Qd8f9vQxPW5az_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5820">
            <a:off x="6082721" y="2516548"/>
            <a:ext cx="3139242" cy="41996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NWuFfo_Hbi7FVnf1kiAv3NXtgJ1Pau59CkEefdadVm-lR_hQlcsc0YD6u51RqPtqd7oxUjTa39kSwXQ1wUIJ2gx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412164">
            <a:off x="5865248" y="-21387"/>
            <a:ext cx="2541626" cy="3400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46459_55-p-fon-dlya-prezentatsii-literaturnoe-chtenie-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BS9N9dkwCTqca-OVOSTwMgA0bmMDPtytnGpymaoRyqKWU3zmps2LsQCkml8fdACQblJnph8yFHf3KopMnl7YAO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132856"/>
            <a:ext cx="3283258" cy="439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nOLF3l6QpYxp5-wGRgQ2H09GeZoEQZ8G88KKIxwvNDmRa9ZHMjzo_DpvxiPb8c_XM0UCBRyQAwcqojXTDGpVNBj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56610"/>
            <a:ext cx="4752528" cy="6357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710912-boy-reading-a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412776"/>
            <a:ext cx="5336446" cy="4869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47667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Спасибо за внимание 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757297_17-phonoteka_org-p-fon-dlya-prezentatsii-dopolnitelnoe-obrazo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-50808"/>
            <a:ext cx="5040560" cy="615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1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аправленность программы:</a:t>
            </a:r>
            <a:r>
              <a:rPr kumimoji="0" lang="ru-RU" sz="2000" b="0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социально-педагогическая.</a:t>
            </a:r>
            <a:endParaRPr kumimoji="0" lang="ru-RU" sz="2000" b="0" i="0" u="none" strike="noStrike" cap="none" normalizeH="0" baseline="0" dirty="0" smtClean="0" bmk="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 из важных задач программы</a:t>
            </a:r>
            <a:r>
              <a:rPr kumimoji="0" lang="ru-RU" sz="2000" b="0" i="0" u="none" strike="noStrike" cap="none" normalizeH="0" baseline="0" dirty="0" smtClean="0" bmk="_Toc80676804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 bmk="_Toc80676804">
                <a:ln>
                  <a:noFill/>
                </a:ln>
                <a:solidFill>
                  <a:schemeClr val="bg1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 bmk="_Toc80676804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умственных способностей, формирование таких мыслительных умений и способностей, которые позволяют легко освоить новое. Развитие начал логического мышления относится к числу важнейших задач, которые стоят при подготовке в школу и последующему обучению. Ребенок с достаточно высоким уровнем развития логического мышления не будет испытывать затруднения в ходе освоения более абстрактного учебного содержания, более успешно устанавливает связи, зависимости, закономерности, не просто запоминает, а понимает содержание, что позволит ему более успешно освоить учебный материал.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46459_55-p-fon-dlya-prezentatsii-literaturnoe-chtenie-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 rot="10800000" flipV="1">
            <a:off x="971600" y="1017501"/>
            <a:ext cx="5400600" cy="523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цели программы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1.Всестороннее развитие ребенка.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2.Развитие интеллектуальных способностей детей.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3.Формирование элементарных математических представлений.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2876842_65-p-fon-dlya-uchebnoi-prezentatsii-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55081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Задачи:</a:t>
            </a:r>
          </a:p>
          <a:p>
            <a:r>
              <a:rPr lang="ru-RU" b="1" dirty="0" smtClean="0"/>
              <a:t>Развивающие:</a:t>
            </a:r>
            <a:endParaRPr lang="ru-RU" dirty="0" smtClean="0"/>
          </a:p>
          <a:p>
            <a:r>
              <a:rPr lang="ru-RU" dirty="0" smtClean="0">
                <a:sym typeface="Symbol"/>
              </a:rPr>
              <a:t></a:t>
            </a:r>
            <a:r>
              <a:rPr lang="ru-RU" dirty="0" smtClean="0"/>
              <a:t> </a:t>
            </a:r>
            <a:r>
              <a:rPr lang="ru-RU" dirty="0" smtClean="0"/>
              <a:t>Развитие мышления, памяти, внимания.</a:t>
            </a:r>
          </a:p>
          <a:p>
            <a:r>
              <a:rPr lang="ru-RU" dirty="0" smtClean="0">
                <a:sym typeface="Symbol"/>
              </a:rPr>
              <a:t></a:t>
            </a:r>
            <a:r>
              <a:rPr lang="ru-RU" dirty="0" smtClean="0"/>
              <a:t>Развитие графических навыков, мелкой моторики </a:t>
            </a:r>
          </a:p>
          <a:p>
            <a:r>
              <a:rPr lang="ru-RU" dirty="0" smtClean="0">
                <a:sym typeface="Symbol"/>
              </a:rPr>
              <a:t></a:t>
            </a:r>
            <a:r>
              <a:rPr lang="ru-RU" dirty="0" smtClean="0"/>
              <a:t>Развитие речи, умения аргументировать свои высказывания строить простейшие умозаключения.</a:t>
            </a:r>
          </a:p>
          <a:p>
            <a:r>
              <a:rPr lang="ru-RU" dirty="0" smtClean="0">
                <a:sym typeface="Symbol"/>
              </a:rPr>
              <a:t></a:t>
            </a:r>
            <a:r>
              <a:rPr lang="ru-RU" dirty="0" smtClean="0"/>
              <a:t> </a:t>
            </a:r>
            <a:r>
              <a:rPr lang="ru-RU" dirty="0" smtClean="0"/>
              <a:t>Гармоничное развитие психофизических качеств ребенка.</a:t>
            </a:r>
          </a:p>
          <a:p>
            <a:endParaRPr lang="ru-RU" dirty="0"/>
          </a:p>
        </p:txBody>
      </p:sp>
      <p:pic>
        <p:nvPicPr>
          <p:cNvPr id="4" name="Рисунок 3" descr="4STJWOX1zkFgKuWjqIDzenMdEAiFuUtPbaGEHvOlWmwzppeDR90Sg_TgwWZLvUB0SqFIF2yydri4XtKfznjSuDH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0"/>
            <a:ext cx="3499281" cy="4681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-PFtbHrP6cs_jDXfF6VYPfRmJIAMgf3Pwv513EcrwBF3txVjClkGFze3gYXVSdvlYXTgr6-L5CbVqK6IC-N8gxc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96550" y="1580322"/>
            <a:ext cx="4124131" cy="5517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2876842_65-p-fon-dlya-uchebnoi-prezentatsii-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 rot="10800000" flipV="1">
            <a:off x="0" y="3276420"/>
            <a:ext cx="54360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Обучающие: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Формирование приемов умственных действий: анализ, синтез, обобщение, классификация, аналогия.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Расширение словарного запаса и общего кругозора детей.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наблюдательность, творческое начало.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5" name="Рисунок 4" descr="7USanR5HCCDE6ZxUpLEAZvXCoUnLqc2S1zy7UEtfDvorRuVPtfpmswz_85FS64-l8PGvx8azPPVJ-YvAjw_JPq1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00380" cy="336403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wcgCqcLWZWJI3nBvTAjEcgl7CFngEyhQvxWNqFhHnbVuA6ieZ-LHu8iHuUpVIAnYUP1EqJb4evggV9jvCnQAnIv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0"/>
            <a:ext cx="3707904" cy="472514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2876842_65-p-fon-dlya-uchebnoi-prezentatsii-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52734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Воспитательные:</a:t>
            </a:r>
            <a:endParaRPr kumimoji="0" lang="ru-RU" b="0" i="0" u="non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b="0" i="0" u="non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Выработка умения целенаправленно владеть волевыми усилиями, устанавливать правильные отношения со сверстниками и взрослыми, видеть себя глазами окружающих. </a:t>
            </a:r>
            <a:endParaRPr kumimoji="0" lang="ru-RU" b="0" i="0" u="non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b="0" i="0" u="non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Взаимодействие с семьей, направленное на целостность психического физического, умственного и духовного развития личности ребенка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6" name="Рисунок 5" descr="A0xTpPpPPqsGKiH1qoWDZZL4oturMIUD5OMFuw1GI2ieOZu1ZOZXTFHS3qlOxtsKb98TXo6H5j6t_2eAwwHqhWi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060848"/>
            <a:ext cx="5068737" cy="4164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XJjdwD7tFUz5IMe-mdHyFe_6jTeU5rGcgPSYe5Qfv2_DhejLSgPDo_0z-ZiV3LLrAbdOyRXACWMfdT7jk6Zlfp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620688"/>
            <a:ext cx="3303600" cy="4419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39552" y="754935"/>
            <a:ext cx="79928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Познавательное (математическое) развитие: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Формировать общие представления о множестве: умение группировать множества по заданным основаниям, видеть составные части множества, в которых предметы отличаются определенными признаками.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Устанавливать отношения между отдельными частями множества, а также целым множеством и каждой частью на основе счета, составления пар предметов и соединения предметов стрелками.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Познакомить с цифрами от 1до 5 и умение соотносить число с количеством.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-Различать форму предметов.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Упорядочивать предметы по размерам, классифицировать, группировать по цвету, форме, размерам.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Учить распознавать фигуры независимо от их пространственного положения, изображать, располагать на плоскости, фигуры из частей и разбивать на части, конструировать фигуры по словесному описанию и перечислению их характерных свойств.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Анализировать форму предметов в целом и отдельных их частей; воссоздавать сложные по форме предметы из отдельных частей по контурным образцам, по описанию, представлению.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пространственной ориентировки.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Учить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читать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простейшую графическую информацию, обозначающую пространственные отношения объектов и направление их движения в пространстве: слева направо, справа налево, снизу вверх, сверху вниз; самостоятельно передвигаться в пространстве, ориентируясь на условные обозначения (знаки и символы).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Развитие ориентировки во времени.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Учить пользоваться в речи словами-понятиями: сначала, потом, до, после, раньше, позже, в одно и то же время).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Устанавливать соотношение целого и части, размера частей; находить части целого и целое по известным частям.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nOLF3l6QpYxp5-wGRgQ2H09GeZoEQZ8G88KKIxwvNDmRa9ZHMjzo_DpvxiPb8c_XM0UCBRyQAwcqojXTDGpVNBj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124744"/>
            <a:ext cx="3908827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oXDrJatjhh_EH8ic3vpKXU4O2BqlbpahxHpTC2M1D2blf8gf1Oqi_Kmyqnk_F-xqd6gO7nVkqDuewQF916X3mdu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764704"/>
            <a:ext cx="3532045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864</Words>
  <Application>Microsoft Office PowerPoint</Application>
  <PresentationFormat>Экран (4:3)</PresentationFormat>
  <Paragraphs>70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2022-05-30T09:39:58Z</dcterms:created>
  <dcterms:modified xsi:type="dcterms:W3CDTF">2022-05-30T11:40:13Z</dcterms:modified>
</cp:coreProperties>
</file>