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56" r:id="rId2"/>
    <p:sldId id="257" r:id="rId3"/>
    <p:sldId id="258" r:id="rId4"/>
    <p:sldId id="260" r:id="rId5"/>
    <p:sldId id="259" r:id="rId6"/>
    <p:sldId id="264" r:id="rId7"/>
    <p:sldId id="278" r:id="rId8"/>
    <p:sldId id="279" r:id="rId9"/>
    <p:sldId id="286" r:id="rId10"/>
    <p:sldId id="287" r:id="rId11"/>
    <p:sldId id="293" r:id="rId12"/>
    <p:sldId id="294" r:id="rId13"/>
    <p:sldId id="295" r:id="rId14"/>
    <p:sldId id="296" r:id="rId15"/>
    <p:sldId id="297" r:id="rId16"/>
    <p:sldId id="265" r:id="rId17"/>
    <p:sldId id="266" r:id="rId18"/>
    <p:sldId id="268" r:id="rId19"/>
    <p:sldId id="269" r:id="rId20"/>
    <p:sldId id="283" r:id="rId21"/>
    <p:sldId id="292" r:id="rId22"/>
    <p:sldId id="273" r:id="rId23"/>
    <p:sldId id="285" r:id="rId24"/>
    <p:sldId id="274" r:id="rId25"/>
    <p:sldId id="275" r:id="rId26"/>
    <p:sldId id="276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9900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22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D45F61-8531-4158-B53F-985DA241B81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A87EB4D-F34D-4E71-906D-680C91BFCFAE}">
      <dgm:prSet/>
      <dgm:spPr/>
      <dgm:t>
        <a:bodyPr/>
        <a:lstStyle/>
        <a:p>
          <a:pPr algn="ctr" rtl="0"/>
          <a:r>
            <a:rPr lang="ru-RU" b="1" spc="600" dirty="0" smtClean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ЦЕЛЕВОЙ РАЗДЕЛ</a:t>
          </a:r>
          <a:r>
            <a: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(цели, задачи, принципы планируемые результаты освоения программы)</a:t>
          </a:r>
          <a:endParaRPr lang="ru-RU" spc="600" dirty="0">
            <a:solidFill>
              <a:srgbClr val="660033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A4066A-1DE3-455A-9514-C1685EF7F03C}" type="parTrans" cxnId="{D6B3FE8D-9AB3-4B85-9462-74F8EE589D10}">
      <dgm:prSet/>
      <dgm:spPr/>
      <dgm:t>
        <a:bodyPr/>
        <a:lstStyle/>
        <a:p>
          <a:endParaRPr lang="ru-RU"/>
        </a:p>
      </dgm:t>
    </dgm:pt>
    <dgm:pt modelId="{F4C2B6C0-3778-4373-A462-0B0307A8F9A1}" type="sibTrans" cxnId="{D6B3FE8D-9AB3-4B85-9462-74F8EE589D10}">
      <dgm:prSet/>
      <dgm:spPr/>
      <dgm:t>
        <a:bodyPr/>
        <a:lstStyle/>
        <a:p>
          <a:endParaRPr lang="ru-RU"/>
        </a:p>
      </dgm:t>
    </dgm:pt>
    <dgm:pt modelId="{C27A99BF-15AC-4940-9544-2EDFBAE276C7}" type="pres">
      <dgm:prSet presAssocID="{BCD45F61-8531-4158-B53F-985DA241B81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7FA26CB-C7B8-462A-8DA6-E529BEEA14EC}" type="pres">
      <dgm:prSet presAssocID="{DA87EB4D-F34D-4E71-906D-680C91BFCFAE}" presName="thickLine" presStyleLbl="alignNode1" presStyleIdx="0" presStyleCnt="1"/>
      <dgm:spPr/>
    </dgm:pt>
    <dgm:pt modelId="{ABAA07DA-DCB1-4491-B729-09DD451C4E73}" type="pres">
      <dgm:prSet presAssocID="{DA87EB4D-F34D-4E71-906D-680C91BFCFAE}" presName="horz1" presStyleCnt="0"/>
      <dgm:spPr/>
    </dgm:pt>
    <dgm:pt modelId="{DD616F29-BC63-4A6F-A1A4-4E3C878A0E9F}" type="pres">
      <dgm:prSet presAssocID="{DA87EB4D-F34D-4E71-906D-680C91BFCFAE}" presName="tx1" presStyleLbl="revTx" presStyleIdx="0" presStyleCnt="1"/>
      <dgm:spPr/>
      <dgm:t>
        <a:bodyPr/>
        <a:lstStyle/>
        <a:p>
          <a:endParaRPr lang="ru-RU"/>
        </a:p>
      </dgm:t>
    </dgm:pt>
    <dgm:pt modelId="{6FE2FD1A-D0C2-4575-AAF6-7AFE7A267BFE}" type="pres">
      <dgm:prSet presAssocID="{DA87EB4D-F34D-4E71-906D-680C91BFCFAE}" presName="vert1" presStyleCnt="0"/>
      <dgm:spPr/>
    </dgm:pt>
  </dgm:ptLst>
  <dgm:cxnLst>
    <dgm:cxn modelId="{7CC9E195-85F3-43A6-8C8F-F5C44EC32725}" type="presOf" srcId="{DA87EB4D-F34D-4E71-906D-680C91BFCFAE}" destId="{DD616F29-BC63-4A6F-A1A4-4E3C878A0E9F}" srcOrd="0" destOrd="0" presId="urn:microsoft.com/office/officeart/2008/layout/LinedList"/>
    <dgm:cxn modelId="{D6B3FE8D-9AB3-4B85-9462-74F8EE589D10}" srcId="{BCD45F61-8531-4158-B53F-985DA241B813}" destId="{DA87EB4D-F34D-4E71-906D-680C91BFCFAE}" srcOrd="0" destOrd="0" parTransId="{1AA4066A-1DE3-455A-9514-C1685EF7F03C}" sibTransId="{F4C2B6C0-3778-4373-A462-0B0307A8F9A1}"/>
    <dgm:cxn modelId="{BB8B1442-FC31-42FB-BAE4-3971B8BB69BF}" type="presOf" srcId="{BCD45F61-8531-4158-B53F-985DA241B813}" destId="{C27A99BF-15AC-4940-9544-2EDFBAE276C7}" srcOrd="0" destOrd="0" presId="urn:microsoft.com/office/officeart/2008/layout/LinedList"/>
    <dgm:cxn modelId="{B6973A6F-24D3-483A-A46F-F1324C4B4A2A}" type="presParOf" srcId="{C27A99BF-15AC-4940-9544-2EDFBAE276C7}" destId="{07FA26CB-C7B8-462A-8DA6-E529BEEA14EC}" srcOrd="0" destOrd="0" presId="urn:microsoft.com/office/officeart/2008/layout/LinedList"/>
    <dgm:cxn modelId="{20E936B1-60EB-499A-8725-F06995EE1F49}" type="presParOf" srcId="{C27A99BF-15AC-4940-9544-2EDFBAE276C7}" destId="{ABAA07DA-DCB1-4491-B729-09DD451C4E73}" srcOrd="1" destOrd="0" presId="urn:microsoft.com/office/officeart/2008/layout/LinedList"/>
    <dgm:cxn modelId="{AD6B34DA-2D7B-4B4C-B366-60ADDA14DB69}" type="presParOf" srcId="{ABAA07DA-DCB1-4491-B729-09DD451C4E73}" destId="{DD616F29-BC63-4A6F-A1A4-4E3C878A0E9F}" srcOrd="0" destOrd="0" presId="urn:microsoft.com/office/officeart/2008/layout/LinedList"/>
    <dgm:cxn modelId="{8FE2A8BA-39E5-4A44-8CA5-F79910C7DCFB}" type="presParOf" srcId="{ABAA07DA-DCB1-4491-B729-09DD451C4E73}" destId="{6FE2FD1A-D0C2-4575-AAF6-7AFE7A267BF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A8E5E5-279C-4D19-88D3-BE96F245B32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DCCAD9A-C4DB-4949-8080-383C8FE0366D}">
      <dgm:prSet/>
      <dgm:spPr/>
      <dgm:t>
        <a:bodyPr/>
        <a:lstStyle/>
        <a:p>
          <a:pPr algn="ctr" rtl="0"/>
          <a:r>
            <a:rPr lang="ru-RU" b="1" spc="600" dirty="0" smtClean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СОДЕРЖАТЕЛЬНЫЙ РАЗДЕЛ</a:t>
          </a:r>
          <a:r>
            <a: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(тематические модули по всем направлениям развития ребенка)</a:t>
          </a:r>
          <a:endParaRPr lang="ru-RU" spc="600" dirty="0">
            <a:solidFill>
              <a:srgbClr val="660033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48A881-937D-4316-A4D6-E38601972533}" type="parTrans" cxnId="{B4A00932-95B4-477C-A672-C25195346047}">
      <dgm:prSet/>
      <dgm:spPr/>
      <dgm:t>
        <a:bodyPr/>
        <a:lstStyle/>
        <a:p>
          <a:endParaRPr lang="ru-RU"/>
        </a:p>
      </dgm:t>
    </dgm:pt>
    <dgm:pt modelId="{A44DA010-9A47-48CF-B8C1-BB2B3F7CD8E1}" type="sibTrans" cxnId="{B4A00932-95B4-477C-A672-C25195346047}">
      <dgm:prSet/>
      <dgm:spPr/>
      <dgm:t>
        <a:bodyPr/>
        <a:lstStyle/>
        <a:p>
          <a:endParaRPr lang="ru-RU"/>
        </a:p>
      </dgm:t>
    </dgm:pt>
    <dgm:pt modelId="{9F5B5985-8ED7-47F3-A726-D5F3DD04C3C1}" type="pres">
      <dgm:prSet presAssocID="{D4A8E5E5-279C-4D19-88D3-BE96F245B32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37DF9BC-A496-4598-B215-9935007A558F}" type="pres">
      <dgm:prSet presAssocID="{EDCCAD9A-C4DB-4949-8080-383C8FE0366D}" presName="thickLine" presStyleLbl="alignNode1" presStyleIdx="0" presStyleCnt="1"/>
      <dgm:spPr/>
    </dgm:pt>
    <dgm:pt modelId="{7164ED15-E424-462E-A126-DFC8A4000FC3}" type="pres">
      <dgm:prSet presAssocID="{EDCCAD9A-C4DB-4949-8080-383C8FE0366D}" presName="horz1" presStyleCnt="0"/>
      <dgm:spPr/>
    </dgm:pt>
    <dgm:pt modelId="{647507FC-E864-4212-B3CB-64C707F5D1D0}" type="pres">
      <dgm:prSet presAssocID="{EDCCAD9A-C4DB-4949-8080-383C8FE0366D}" presName="tx1" presStyleLbl="revTx" presStyleIdx="0" presStyleCnt="1"/>
      <dgm:spPr/>
      <dgm:t>
        <a:bodyPr/>
        <a:lstStyle/>
        <a:p>
          <a:endParaRPr lang="ru-RU"/>
        </a:p>
      </dgm:t>
    </dgm:pt>
    <dgm:pt modelId="{8467BABB-A884-4277-A31C-A852E454D8E1}" type="pres">
      <dgm:prSet presAssocID="{EDCCAD9A-C4DB-4949-8080-383C8FE0366D}" presName="vert1" presStyleCnt="0"/>
      <dgm:spPr/>
    </dgm:pt>
  </dgm:ptLst>
  <dgm:cxnLst>
    <dgm:cxn modelId="{F1C25F07-DD67-44A2-A9CD-9DC4DEE39786}" type="presOf" srcId="{D4A8E5E5-279C-4D19-88D3-BE96F245B32D}" destId="{9F5B5985-8ED7-47F3-A726-D5F3DD04C3C1}" srcOrd="0" destOrd="0" presId="urn:microsoft.com/office/officeart/2008/layout/LinedList"/>
    <dgm:cxn modelId="{20E8BCD2-DC14-4052-8BE1-D154C7D1C201}" type="presOf" srcId="{EDCCAD9A-C4DB-4949-8080-383C8FE0366D}" destId="{647507FC-E864-4212-B3CB-64C707F5D1D0}" srcOrd="0" destOrd="0" presId="urn:microsoft.com/office/officeart/2008/layout/LinedList"/>
    <dgm:cxn modelId="{B4A00932-95B4-477C-A672-C25195346047}" srcId="{D4A8E5E5-279C-4D19-88D3-BE96F245B32D}" destId="{EDCCAD9A-C4DB-4949-8080-383C8FE0366D}" srcOrd="0" destOrd="0" parTransId="{3748A881-937D-4316-A4D6-E38601972533}" sibTransId="{A44DA010-9A47-48CF-B8C1-BB2B3F7CD8E1}"/>
    <dgm:cxn modelId="{586E3650-AAF0-43BC-9A87-76E61117EF15}" type="presParOf" srcId="{9F5B5985-8ED7-47F3-A726-D5F3DD04C3C1}" destId="{B37DF9BC-A496-4598-B215-9935007A558F}" srcOrd="0" destOrd="0" presId="urn:microsoft.com/office/officeart/2008/layout/LinedList"/>
    <dgm:cxn modelId="{7EE937B6-0046-40EE-AACC-1061185C043B}" type="presParOf" srcId="{9F5B5985-8ED7-47F3-A726-D5F3DD04C3C1}" destId="{7164ED15-E424-462E-A126-DFC8A4000FC3}" srcOrd="1" destOrd="0" presId="urn:microsoft.com/office/officeart/2008/layout/LinedList"/>
    <dgm:cxn modelId="{E45ED18D-D513-400C-80FB-1DD03F3C38A6}" type="presParOf" srcId="{7164ED15-E424-462E-A126-DFC8A4000FC3}" destId="{647507FC-E864-4212-B3CB-64C707F5D1D0}" srcOrd="0" destOrd="0" presId="urn:microsoft.com/office/officeart/2008/layout/LinedList"/>
    <dgm:cxn modelId="{07F8DC78-BB31-4777-9553-E51364FD9CFB}" type="presParOf" srcId="{7164ED15-E424-462E-A126-DFC8A4000FC3}" destId="{8467BABB-A884-4277-A31C-A852E454D8E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D4B722-6309-4BB9-AE32-7B179C31DC1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0C1F049-2432-41AC-9938-DF239CED71D5}">
      <dgm:prSet/>
      <dgm:spPr/>
      <dgm:t>
        <a:bodyPr/>
        <a:lstStyle/>
        <a:p>
          <a:pPr algn="ctr" rtl="0"/>
          <a:r>
            <a:rPr lang="ru-RU" b="1" spc="600" dirty="0" smtClean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ОРГАНИЗАЦИОННЫЙ РАЗДЕЛ</a:t>
          </a:r>
          <a:r>
            <a: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(материально-техническое обеспечение программы, режим дня, планирование и оснащение РППС)</a:t>
          </a:r>
          <a:endParaRPr lang="ru-RU" b="1" spc="600" dirty="0">
            <a:solidFill>
              <a:srgbClr val="660033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E20BC3-2790-47C0-A23E-2A2DAA230FB3}" type="parTrans" cxnId="{5241AF15-A8C3-43FF-AFB3-7A32BDA095DD}">
      <dgm:prSet/>
      <dgm:spPr/>
      <dgm:t>
        <a:bodyPr/>
        <a:lstStyle/>
        <a:p>
          <a:endParaRPr lang="ru-RU"/>
        </a:p>
      </dgm:t>
    </dgm:pt>
    <dgm:pt modelId="{02010F29-BC1C-41AA-84C1-50AC469FF549}" type="sibTrans" cxnId="{5241AF15-A8C3-43FF-AFB3-7A32BDA095DD}">
      <dgm:prSet/>
      <dgm:spPr/>
      <dgm:t>
        <a:bodyPr/>
        <a:lstStyle/>
        <a:p>
          <a:endParaRPr lang="ru-RU"/>
        </a:p>
      </dgm:t>
    </dgm:pt>
    <dgm:pt modelId="{FC55F2BF-5AB7-43C7-AF28-00ED528C6397}" type="pres">
      <dgm:prSet presAssocID="{6ED4B722-6309-4BB9-AE32-7B179C31DC1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D7836D2-29C3-49ED-BBFC-7BFE4C7CC81E}" type="pres">
      <dgm:prSet presAssocID="{F0C1F049-2432-41AC-9938-DF239CED71D5}" presName="thickLine" presStyleLbl="alignNode1" presStyleIdx="0" presStyleCnt="1"/>
      <dgm:spPr/>
    </dgm:pt>
    <dgm:pt modelId="{8023240C-64F4-486A-87ED-54D0228B008E}" type="pres">
      <dgm:prSet presAssocID="{F0C1F049-2432-41AC-9938-DF239CED71D5}" presName="horz1" presStyleCnt="0"/>
      <dgm:spPr/>
    </dgm:pt>
    <dgm:pt modelId="{833AD623-0129-40EF-9067-B835487A08C0}" type="pres">
      <dgm:prSet presAssocID="{F0C1F049-2432-41AC-9938-DF239CED71D5}" presName="tx1" presStyleLbl="revTx" presStyleIdx="0" presStyleCnt="1"/>
      <dgm:spPr/>
      <dgm:t>
        <a:bodyPr/>
        <a:lstStyle/>
        <a:p>
          <a:endParaRPr lang="ru-RU"/>
        </a:p>
      </dgm:t>
    </dgm:pt>
    <dgm:pt modelId="{5BB616EC-B47B-482F-972E-82F7479E11C0}" type="pres">
      <dgm:prSet presAssocID="{F0C1F049-2432-41AC-9938-DF239CED71D5}" presName="vert1" presStyleCnt="0"/>
      <dgm:spPr/>
    </dgm:pt>
  </dgm:ptLst>
  <dgm:cxnLst>
    <dgm:cxn modelId="{5FCCDE80-9551-4D17-9DA1-872912DB840B}" type="presOf" srcId="{F0C1F049-2432-41AC-9938-DF239CED71D5}" destId="{833AD623-0129-40EF-9067-B835487A08C0}" srcOrd="0" destOrd="0" presId="urn:microsoft.com/office/officeart/2008/layout/LinedList"/>
    <dgm:cxn modelId="{5241AF15-A8C3-43FF-AFB3-7A32BDA095DD}" srcId="{6ED4B722-6309-4BB9-AE32-7B179C31DC1E}" destId="{F0C1F049-2432-41AC-9938-DF239CED71D5}" srcOrd="0" destOrd="0" parTransId="{6EE20BC3-2790-47C0-A23E-2A2DAA230FB3}" sibTransId="{02010F29-BC1C-41AA-84C1-50AC469FF549}"/>
    <dgm:cxn modelId="{AB90567C-74D4-40B8-B3DB-399D51F37552}" type="presOf" srcId="{6ED4B722-6309-4BB9-AE32-7B179C31DC1E}" destId="{FC55F2BF-5AB7-43C7-AF28-00ED528C6397}" srcOrd="0" destOrd="0" presId="urn:microsoft.com/office/officeart/2008/layout/LinedList"/>
    <dgm:cxn modelId="{57FCA272-AA6E-4409-B000-3A72D9EC0E1B}" type="presParOf" srcId="{FC55F2BF-5AB7-43C7-AF28-00ED528C6397}" destId="{2D7836D2-29C3-49ED-BBFC-7BFE4C7CC81E}" srcOrd="0" destOrd="0" presId="urn:microsoft.com/office/officeart/2008/layout/LinedList"/>
    <dgm:cxn modelId="{FF169FF0-2946-480A-BDBE-61C8F2DC76DD}" type="presParOf" srcId="{FC55F2BF-5AB7-43C7-AF28-00ED528C6397}" destId="{8023240C-64F4-486A-87ED-54D0228B008E}" srcOrd="1" destOrd="0" presId="urn:microsoft.com/office/officeart/2008/layout/LinedList"/>
    <dgm:cxn modelId="{78C57C49-D899-4F77-8F4E-064A1C519B27}" type="presParOf" srcId="{8023240C-64F4-486A-87ED-54D0228B008E}" destId="{833AD623-0129-40EF-9067-B835487A08C0}" srcOrd="0" destOrd="0" presId="urn:microsoft.com/office/officeart/2008/layout/LinedList"/>
    <dgm:cxn modelId="{FFC475E3-90C9-4297-BF53-57DEF1111DE8}" type="presParOf" srcId="{8023240C-64F4-486A-87ED-54D0228B008E}" destId="{5BB616EC-B47B-482F-972E-82F7479E11C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2A7949D-A567-4F8C-98FF-612CE7791F3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6BF4BF3-DB84-4913-9844-A1E9FCD1BE1A}">
      <dgm:prSet custT="1"/>
      <dgm:spPr/>
      <dgm:t>
        <a:bodyPr/>
        <a:lstStyle/>
        <a:p>
          <a:pPr algn="ctr" rtl="0"/>
          <a:r>
            <a:rPr lang="ru-RU" sz="1600" b="1" spc="600" dirty="0" smtClean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ДОПОЛНИТЕЛЬНЫЙ РАЗДЕЛ</a:t>
          </a:r>
          <a:r>
            <a:rPr lang="ru-RU" sz="2000" b="1" spc="600" dirty="0" smtClean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*</a:t>
          </a:r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(презентация основных сведений из программы для родителей)</a:t>
          </a:r>
          <a:endParaRPr lang="ru-RU" sz="2000" b="1" spc="600" dirty="0">
            <a:solidFill>
              <a:srgbClr val="660033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386DF0-EAFB-4A46-96E2-F96AD5715E5B}" type="parTrans" cxnId="{40F0D838-F94E-484A-9210-802AB5280B64}">
      <dgm:prSet/>
      <dgm:spPr/>
      <dgm:t>
        <a:bodyPr/>
        <a:lstStyle/>
        <a:p>
          <a:endParaRPr lang="ru-RU"/>
        </a:p>
      </dgm:t>
    </dgm:pt>
    <dgm:pt modelId="{2B920E58-4FFB-44B7-BF1C-C0704A1D319F}" type="sibTrans" cxnId="{40F0D838-F94E-484A-9210-802AB5280B64}">
      <dgm:prSet/>
      <dgm:spPr/>
      <dgm:t>
        <a:bodyPr/>
        <a:lstStyle/>
        <a:p>
          <a:endParaRPr lang="ru-RU"/>
        </a:p>
      </dgm:t>
    </dgm:pt>
    <dgm:pt modelId="{CE7E1EC2-EF01-4082-B9DE-2AE48965DE98}" type="pres">
      <dgm:prSet presAssocID="{12A7949D-A567-4F8C-98FF-612CE7791F3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25F2DE5-BD1D-442F-90B7-E97E59736A6C}" type="pres">
      <dgm:prSet presAssocID="{E6BF4BF3-DB84-4913-9844-A1E9FCD1BE1A}" presName="thickLine" presStyleLbl="alignNode1" presStyleIdx="0" presStyleCnt="1"/>
      <dgm:spPr/>
    </dgm:pt>
    <dgm:pt modelId="{4EBFAD3B-086B-414C-BC2E-87C93E48318E}" type="pres">
      <dgm:prSet presAssocID="{E6BF4BF3-DB84-4913-9844-A1E9FCD1BE1A}" presName="horz1" presStyleCnt="0"/>
      <dgm:spPr/>
    </dgm:pt>
    <dgm:pt modelId="{C61C34C5-E0C7-4543-B51C-4EE6FC8691BC}" type="pres">
      <dgm:prSet presAssocID="{E6BF4BF3-DB84-4913-9844-A1E9FCD1BE1A}" presName="tx1" presStyleLbl="revTx" presStyleIdx="0" presStyleCnt="1"/>
      <dgm:spPr/>
      <dgm:t>
        <a:bodyPr/>
        <a:lstStyle/>
        <a:p>
          <a:endParaRPr lang="ru-RU"/>
        </a:p>
      </dgm:t>
    </dgm:pt>
    <dgm:pt modelId="{03CB862C-9BE0-48A8-8AC9-F6EBB4EBB6B4}" type="pres">
      <dgm:prSet presAssocID="{E6BF4BF3-DB84-4913-9844-A1E9FCD1BE1A}" presName="vert1" presStyleCnt="0"/>
      <dgm:spPr/>
    </dgm:pt>
  </dgm:ptLst>
  <dgm:cxnLst>
    <dgm:cxn modelId="{40F0D838-F94E-484A-9210-802AB5280B64}" srcId="{12A7949D-A567-4F8C-98FF-612CE7791F3B}" destId="{E6BF4BF3-DB84-4913-9844-A1E9FCD1BE1A}" srcOrd="0" destOrd="0" parTransId="{E8386DF0-EAFB-4A46-96E2-F96AD5715E5B}" sibTransId="{2B920E58-4FFB-44B7-BF1C-C0704A1D319F}"/>
    <dgm:cxn modelId="{8894FBCD-EC0C-49BC-9421-4BB4164FBCE4}" type="presOf" srcId="{12A7949D-A567-4F8C-98FF-612CE7791F3B}" destId="{CE7E1EC2-EF01-4082-B9DE-2AE48965DE98}" srcOrd="0" destOrd="0" presId="urn:microsoft.com/office/officeart/2008/layout/LinedList"/>
    <dgm:cxn modelId="{1EE1CBB7-F0D5-4C59-98D7-F7903D5241C3}" type="presOf" srcId="{E6BF4BF3-DB84-4913-9844-A1E9FCD1BE1A}" destId="{C61C34C5-E0C7-4543-B51C-4EE6FC8691BC}" srcOrd="0" destOrd="0" presId="urn:microsoft.com/office/officeart/2008/layout/LinedList"/>
    <dgm:cxn modelId="{53F894A6-F609-4496-9DC7-433E6D252A7D}" type="presParOf" srcId="{CE7E1EC2-EF01-4082-B9DE-2AE48965DE98}" destId="{925F2DE5-BD1D-442F-90B7-E97E59736A6C}" srcOrd="0" destOrd="0" presId="urn:microsoft.com/office/officeart/2008/layout/LinedList"/>
    <dgm:cxn modelId="{0B8ECB85-A54F-4CC9-B6B3-40DFDC219757}" type="presParOf" srcId="{CE7E1EC2-EF01-4082-B9DE-2AE48965DE98}" destId="{4EBFAD3B-086B-414C-BC2E-87C93E48318E}" srcOrd="1" destOrd="0" presId="urn:microsoft.com/office/officeart/2008/layout/LinedList"/>
    <dgm:cxn modelId="{3A1D6002-4DDA-4F72-A111-9A03D3698B0D}" type="presParOf" srcId="{4EBFAD3B-086B-414C-BC2E-87C93E48318E}" destId="{C61C34C5-E0C7-4543-B51C-4EE6FC8691BC}" srcOrd="0" destOrd="0" presId="urn:microsoft.com/office/officeart/2008/layout/LinedList"/>
    <dgm:cxn modelId="{05FCF437-2CF7-45E7-90A4-C91AC7988112}" type="presParOf" srcId="{4EBFAD3B-086B-414C-BC2E-87C93E48318E}" destId="{03CB862C-9BE0-48A8-8AC9-F6EBB4EBB6B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FA26CB-C7B8-462A-8DA6-E529BEEA14EC}">
      <dsp:nvSpPr>
        <dsp:cNvPr id="0" name=""/>
        <dsp:cNvSpPr/>
      </dsp:nvSpPr>
      <dsp:spPr>
        <a:xfrm>
          <a:off x="0" y="0"/>
          <a:ext cx="64294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616F29-BC63-4A6F-A1A4-4E3C878A0E9F}">
      <dsp:nvSpPr>
        <dsp:cNvPr id="0" name=""/>
        <dsp:cNvSpPr/>
      </dsp:nvSpPr>
      <dsp:spPr>
        <a:xfrm>
          <a:off x="0" y="0"/>
          <a:ext cx="6429420" cy="857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pc="600" dirty="0" smtClean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ЦЕЛЕВОЙ РАЗДЕЛ</a:t>
          </a:r>
          <a:r>
            <a:rPr lang="ru-RU" sz="2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(цели, задачи, принципы планируемые результаты освоения программы)</a:t>
          </a:r>
          <a:endParaRPr lang="ru-RU" sz="2000" kern="1200" spc="600" dirty="0">
            <a:solidFill>
              <a:srgbClr val="660033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6429420" cy="8572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7DF9BC-A496-4598-B215-9935007A558F}">
      <dsp:nvSpPr>
        <dsp:cNvPr id="0" name=""/>
        <dsp:cNvSpPr/>
      </dsp:nvSpPr>
      <dsp:spPr>
        <a:xfrm>
          <a:off x="0" y="0"/>
          <a:ext cx="671517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7507FC-E864-4212-B3CB-64C707F5D1D0}">
      <dsp:nvSpPr>
        <dsp:cNvPr id="0" name=""/>
        <dsp:cNvSpPr/>
      </dsp:nvSpPr>
      <dsp:spPr>
        <a:xfrm>
          <a:off x="0" y="0"/>
          <a:ext cx="6715172" cy="785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pc="600" dirty="0" smtClean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СОДЕРЖАТЕЛЬНЫЙ РАЗДЕЛ</a:t>
          </a:r>
          <a:r>
            <a:rPr lang="ru-RU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(тематические модули по всем направлениям развития ребенка)</a:t>
          </a:r>
          <a:endParaRPr lang="ru-RU" sz="1800" kern="1200" spc="600" dirty="0">
            <a:solidFill>
              <a:srgbClr val="660033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6715172" cy="7858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7836D2-29C3-49ED-BBFC-7BFE4C7CC81E}">
      <dsp:nvSpPr>
        <dsp:cNvPr id="0" name=""/>
        <dsp:cNvSpPr/>
      </dsp:nvSpPr>
      <dsp:spPr>
        <a:xfrm>
          <a:off x="0" y="0"/>
          <a:ext cx="71437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3AD623-0129-40EF-9067-B835487A08C0}">
      <dsp:nvSpPr>
        <dsp:cNvPr id="0" name=""/>
        <dsp:cNvSpPr/>
      </dsp:nvSpPr>
      <dsp:spPr>
        <a:xfrm>
          <a:off x="0" y="0"/>
          <a:ext cx="7143768" cy="857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pc="600" dirty="0" smtClean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ОРГАНИЗАЦИОННЫЙ РАЗДЕЛ</a:t>
          </a:r>
          <a:r>
            <a:rPr lang="ru-RU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(материально-техническое обеспечение программы, режим дня, планирование и оснащение РППС)</a:t>
          </a:r>
          <a:endParaRPr lang="ru-RU" sz="1800" b="1" kern="1200" spc="600" dirty="0">
            <a:solidFill>
              <a:srgbClr val="660033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7143768" cy="85725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5F2DE5-BD1D-442F-90B7-E97E59736A6C}">
      <dsp:nvSpPr>
        <dsp:cNvPr id="0" name=""/>
        <dsp:cNvSpPr/>
      </dsp:nvSpPr>
      <dsp:spPr>
        <a:xfrm>
          <a:off x="0" y="0"/>
          <a:ext cx="721523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1C34C5-E0C7-4543-B51C-4EE6FC8691BC}">
      <dsp:nvSpPr>
        <dsp:cNvPr id="0" name=""/>
        <dsp:cNvSpPr/>
      </dsp:nvSpPr>
      <dsp:spPr>
        <a:xfrm>
          <a:off x="0" y="0"/>
          <a:ext cx="7215238" cy="857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pc="600" dirty="0" smtClean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ДОПОЛНИТЕЛЬНЫЙ РАЗДЕЛ</a:t>
          </a:r>
          <a:r>
            <a:rPr lang="ru-RU" sz="2000" b="1" kern="1200" spc="600" dirty="0" smtClean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*</a:t>
          </a:r>
          <a:r>
            <a:rPr lang="ru-RU" sz="2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(презентация основных сведений из программы для родителей)</a:t>
          </a:r>
          <a:endParaRPr lang="ru-RU" sz="2000" b="1" kern="1200" spc="600" dirty="0">
            <a:solidFill>
              <a:srgbClr val="660033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7215238" cy="8572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ED66E9-DF2E-47D4-80FA-1A3DF4E3F527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BB7CA3-927B-4C41-8A89-FE565CEC88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756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Педагогам предоставляется право варьировать место занятий в педагогическом процессе, интегрируя (объединяя) содержание различных видов занятий в зависимости от поставленных целей и задач обучения и воспитания. Воспитатели и узкие специалисты координируют содержание проводимых занятий, осуществляя совместное планирование, обсуждая достижения и проблемы отдельных детей и группы в целом.</a:t>
            </a:r>
          </a:p>
          <a:p>
            <a:pPr eaLnBrk="1" hangingPunct="1">
              <a:spcBef>
                <a:spcPct val="0"/>
              </a:spcBef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B7CA3-927B-4C41-8A89-FE565CEC8828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Педагогам предоставляется право варьировать место занятий в педагогическом процессе, интегрируя (объединяя) содержание различных видов занятий в зависимости от поставленных целей и задач обучения и воспитания. Воспитатели и узкие специалисты координируют содержание проводимых занятий, осуществляя совместное планирование, обсуждая достижения и проблемы отдельных детей и группы в целом.</a:t>
            </a:r>
          </a:p>
          <a:p>
            <a:pPr eaLnBrk="1" hangingPunct="1">
              <a:spcBef>
                <a:spcPct val="0"/>
              </a:spcBef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B7CA3-927B-4C41-8A89-FE565CEC8828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image" Target="../media/image10.png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3786191"/>
            <a:ext cx="8458200" cy="1643073"/>
          </a:xfrm>
        </p:spPr>
        <p:txBody>
          <a:bodyPr>
            <a:normAutofit/>
          </a:bodyPr>
          <a:lstStyle/>
          <a:p>
            <a:pPr algn="r"/>
            <a:r>
              <a:rPr lang="ru-RU" sz="2400" b="1" dirty="0" smtClean="0">
                <a:solidFill>
                  <a:srgbClr val="660033"/>
                </a:solidFill>
                <a:latin typeface="Monotype Corsiva" pitchFamily="66" charset="0"/>
              </a:rPr>
              <a:t>Дополнительный раздел</a:t>
            </a:r>
            <a:br>
              <a:rPr lang="ru-RU" sz="2400" b="1" dirty="0" smtClean="0">
                <a:solidFill>
                  <a:srgbClr val="660033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660033"/>
                </a:solidFill>
                <a:latin typeface="Monotype Corsiva" pitchFamily="66" charset="0"/>
              </a:rPr>
              <a:t>(для родителей)</a:t>
            </a:r>
            <a:endParaRPr lang="ru-RU" sz="2400" b="1" dirty="0">
              <a:solidFill>
                <a:srgbClr val="660033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857232"/>
            <a:ext cx="8715436" cy="2643206"/>
          </a:xfrm>
        </p:spPr>
        <p:txBody>
          <a:bodyPr>
            <a:normAutofit fontScale="25000" lnSpcReduction="20000"/>
          </a:bodyPr>
          <a:lstStyle/>
          <a:p>
            <a:pPr algn="ctr" fontAlgn="base"/>
            <a:r>
              <a:rPr lang="ru-RU" sz="9600" b="1" dirty="0" smtClean="0">
                <a:solidFill>
                  <a:srgbClr val="660033"/>
                </a:solidFill>
                <a:latin typeface="Monotype Corsiva" pitchFamily="66" charset="0"/>
                <a:cs typeface="Times New Roman" pitchFamily="18" charset="0"/>
              </a:rPr>
              <a:t>Краткая презентация  </a:t>
            </a:r>
          </a:p>
          <a:p>
            <a:pPr algn="ctr" fontAlgn="base"/>
            <a:r>
              <a:rPr lang="ru-RU" sz="9600" b="1" dirty="0" smtClean="0">
                <a:solidFill>
                  <a:srgbClr val="660033"/>
                </a:solidFill>
                <a:latin typeface="Monotype Corsiva" pitchFamily="66" charset="0"/>
              </a:rPr>
              <a:t>образовательной  </a:t>
            </a:r>
            <a:r>
              <a:rPr lang="ru-RU" sz="9600" b="1" dirty="0" smtClean="0">
                <a:solidFill>
                  <a:srgbClr val="660033"/>
                </a:solidFill>
                <a:latin typeface="Monotype Corsiva" pitchFamily="66" charset="0"/>
              </a:rPr>
              <a:t>программы</a:t>
            </a:r>
            <a:endParaRPr lang="ru-RU" sz="9600" dirty="0" smtClean="0">
              <a:solidFill>
                <a:srgbClr val="660033"/>
              </a:solidFill>
              <a:latin typeface="Monotype Corsiva" pitchFamily="66" charset="0"/>
            </a:endParaRPr>
          </a:p>
          <a:p>
            <a:pPr algn="ctr" fontAlgn="base"/>
            <a:r>
              <a:rPr lang="ru-RU" sz="9600" b="1" dirty="0">
                <a:solidFill>
                  <a:srgbClr val="660033"/>
                </a:solidFill>
                <a:latin typeface="Monotype Corsiva" pitchFamily="66" charset="0"/>
              </a:rPr>
              <a:t>м</a:t>
            </a:r>
            <a:r>
              <a:rPr lang="ru-RU" sz="9600" b="1" dirty="0" smtClean="0">
                <a:solidFill>
                  <a:srgbClr val="660033"/>
                </a:solidFill>
                <a:latin typeface="Monotype Corsiva" pitchFamily="66" charset="0"/>
              </a:rPr>
              <a:t>униципального бюджетного дошкольного</a:t>
            </a:r>
            <a:endParaRPr lang="ru-RU" sz="9600" dirty="0" smtClean="0">
              <a:solidFill>
                <a:srgbClr val="660033"/>
              </a:solidFill>
              <a:latin typeface="Monotype Corsiva" pitchFamily="66" charset="0"/>
            </a:endParaRPr>
          </a:p>
          <a:p>
            <a:pPr algn="ctr" fontAlgn="base"/>
            <a:r>
              <a:rPr lang="ru-RU" sz="9600" b="1" dirty="0" smtClean="0">
                <a:solidFill>
                  <a:srgbClr val="660033"/>
                </a:solidFill>
                <a:latin typeface="Monotype Corsiva" pitchFamily="66" charset="0"/>
              </a:rPr>
              <a:t>образовательного учреждения  детский сад «Калейдоскоп»</a:t>
            </a:r>
            <a:endParaRPr lang="ru-RU" sz="9600" dirty="0" smtClean="0">
              <a:solidFill>
                <a:srgbClr val="660033"/>
              </a:solidFill>
              <a:latin typeface="Monotype Corsiva" pitchFamily="66" charset="0"/>
            </a:endParaRPr>
          </a:p>
          <a:p>
            <a:pPr algn="ctr" fontAlgn="base"/>
            <a:r>
              <a:rPr lang="ru-RU" sz="9600" b="1" dirty="0" smtClean="0">
                <a:solidFill>
                  <a:srgbClr val="660033"/>
                </a:solidFill>
                <a:latin typeface="Monotype Corsiva" pitchFamily="66" charset="0"/>
              </a:rPr>
              <a:t>г. Данилова  Ярославской области</a:t>
            </a:r>
            <a:endParaRPr lang="ru-RU" sz="9600" dirty="0" smtClean="0">
              <a:solidFill>
                <a:srgbClr val="660033"/>
              </a:solidFill>
              <a:latin typeface="Monotype Corsiva" pitchFamily="66" charset="0"/>
            </a:endParaRPr>
          </a:p>
          <a:p>
            <a:pPr algn="ctr"/>
            <a:r>
              <a:rPr lang="ru-RU" sz="9600" b="1" dirty="0" smtClean="0">
                <a:solidFill>
                  <a:srgbClr val="660033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endParaRPr lang="ru-RU" sz="9600" dirty="0" smtClean="0">
              <a:solidFill>
                <a:srgbClr val="660033"/>
              </a:solidFill>
              <a:latin typeface="Monotype Corsiva" pitchFamily="66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7" name="Picture 17" descr="http://detkitur.ru/wp-content/uploads/2016/01/family-15814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3076575"/>
            <a:ext cx="3095625" cy="372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143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660033"/>
                </a:solidFill>
                <a:latin typeface="Times New Roman" pitchFamily="16" charset="0"/>
              </a:rPr>
              <a:t>Возрастные психофизические особенности развития каждого возраста детей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14422"/>
            <a:ext cx="8686800" cy="5310921"/>
          </a:xfrm>
        </p:spPr>
        <p:txBody>
          <a:bodyPr>
            <a:normAutofit fontScale="77500" lnSpcReduction="20000"/>
          </a:bodyPr>
          <a:lstStyle/>
          <a:p>
            <a:pPr algn="ctr">
              <a:buClr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100" b="1" dirty="0">
                <a:solidFill>
                  <a:srgbClr val="660033"/>
                </a:solidFill>
                <a:latin typeface="Times New Roman" pitchFamily="16" charset="0"/>
                <a:ea typeface="SimSun" charset="-122"/>
              </a:rPr>
              <a:t>Дети с </a:t>
            </a:r>
            <a:r>
              <a:rPr lang="ru-RU" sz="3100" b="1" dirty="0" smtClean="0">
                <a:solidFill>
                  <a:srgbClr val="660033"/>
                </a:solidFill>
                <a:latin typeface="Times New Roman" pitchFamily="16" charset="0"/>
                <a:ea typeface="SimSun" charset="-122"/>
              </a:rPr>
              <a:t>4 - 5 </a:t>
            </a:r>
            <a:r>
              <a:rPr lang="ru-RU" sz="3100" b="1" dirty="0">
                <a:solidFill>
                  <a:srgbClr val="660033"/>
                </a:solidFill>
                <a:latin typeface="Times New Roman" pitchFamily="16" charset="0"/>
                <a:ea typeface="SimSun" charset="-122"/>
              </a:rPr>
              <a:t>лет - «ЛЮБОЗНАТЕЛЬНЫЕ ПОЧЕМУЧКИ!»</a:t>
            </a:r>
          </a:p>
          <a:p>
            <a:pPr>
              <a:buClrTx/>
              <a:buFont typeface="Wingdings" pitchFamily="2" charset="2"/>
              <a:buChar char="q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u="sng" dirty="0">
                <a:solidFill>
                  <a:srgbClr val="660033"/>
                </a:solidFill>
                <a:latin typeface="Times New Roman" pitchFamily="16" charset="0"/>
                <a:ea typeface="SimSun" charset="-122"/>
              </a:rPr>
              <a:t>Ключ возраста: </a:t>
            </a:r>
            <a:r>
              <a:rPr lang="ru-RU" dirty="0">
                <a:solidFill>
                  <a:srgbClr val="660033"/>
                </a:solidFill>
                <a:latin typeface="Times New Roman" pitchFamily="16" charset="0"/>
                <a:ea typeface="SimSun" charset="-122"/>
              </a:rPr>
              <a:t>Четырехлетний ребенок часто задает вопрос «Почему?».  Ему становятся интересны связи явлений, причинно — следственные отношения.</a:t>
            </a:r>
            <a:endParaRPr lang="ru-RU" dirty="0">
              <a:solidFill>
                <a:srgbClr val="660033"/>
              </a:solidFill>
            </a:endParaRPr>
          </a:p>
          <a:p>
            <a:pPr algn="ctr">
              <a:buNone/>
            </a:pPr>
            <a:r>
              <a:rPr lang="ru-RU" sz="3100" b="1" dirty="0" smtClean="0">
                <a:solidFill>
                  <a:srgbClr val="660033"/>
                </a:solidFill>
                <a:latin typeface="Times New Roman" pitchFamily="16" charset="0"/>
                <a:ea typeface="SimSun" charset="-122"/>
              </a:rPr>
              <a:t>Дети с </a:t>
            </a:r>
            <a:r>
              <a:rPr lang="ru-RU" sz="3100" b="1" dirty="0" smtClean="0">
                <a:solidFill>
                  <a:srgbClr val="660033"/>
                </a:solidFill>
                <a:latin typeface="Times New Roman" pitchFamily="16" charset="0"/>
                <a:ea typeface="SimSun" charset="-122"/>
              </a:rPr>
              <a:t>5 - 6 </a:t>
            </a:r>
            <a:r>
              <a:rPr lang="ru-RU" sz="3100" b="1" dirty="0" smtClean="0">
                <a:solidFill>
                  <a:srgbClr val="660033"/>
                </a:solidFill>
                <a:latin typeface="Times New Roman" pitchFamily="16" charset="0"/>
                <a:ea typeface="SimSun" charset="-122"/>
              </a:rPr>
              <a:t>лет - «УЖЕ БОЛЬШИЕ»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rgbClr val="660033"/>
                </a:solidFill>
                <a:latin typeface="Times New Roman" pitchFamily="16" charset="0"/>
                <a:ea typeface="SimSun" charset="-122"/>
              </a:rPr>
              <a:t>Ключ возраста: в развитии ребенка происходит большой скачок: появляется способность управлять своим поведением, а так же процессами внимания и запоминания.</a:t>
            </a:r>
          </a:p>
          <a:p>
            <a:pPr algn="ctr">
              <a:buClr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100" b="1" dirty="0" smtClean="0">
                <a:solidFill>
                  <a:srgbClr val="660033"/>
                </a:solidFill>
                <a:latin typeface="Times New Roman" pitchFamily="16" charset="0"/>
                <a:ea typeface="SimSun" charset="-122"/>
              </a:rPr>
              <a:t> Дети с </a:t>
            </a:r>
            <a:r>
              <a:rPr lang="ru-RU" sz="3100" b="1" dirty="0" smtClean="0">
                <a:solidFill>
                  <a:srgbClr val="660033"/>
                </a:solidFill>
                <a:latin typeface="Times New Roman" pitchFamily="16" charset="0"/>
                <a:ea typeface="SimSun" charset="-122"/>
              </a:rPr>
              <a:t>6 - 7 </a:t>
            </a:r>
            <a:r>
              <a:rPr lang="ru-RU" sz="3100" b="1" dirty="0" smtClean="0">
                <a:solidFill>
                  <a:srgbClr val="660033"/>
                </a:solidFill>
                <a:latin typeface="Times New Roman" pitchFamily="16" charset="0"/>
                <a:ea typeface="SimSun" charset="-122"/>
              </a:rPr>
              <a:t>лет - «МЕЧТАТЕЛИ, ПОМОЩНИКИ, БУДУЩИЕ УЧЕНИКИ!»</a:t>
            </a:r>
          </a:p>
          <a:p>
            <a:pPr>
              <a:buClrTx/>
              <a:buFont typeface="Wingdings" pitchFamily="2" charset="2"/>
              <a:buChar char="q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smtClean="0">
                <a:solidFill>
                  <a:srgbClr val="660033"/>
                </a:solidFill>
                <a:latin typeface="Times New Roman" pitchFamily="16" charset="0"/>
                <a:ea typeface="SimSun" charset="-122"/>
              </a:rPr>
              <a:t>Ключ возраста: произвольность поведения и психических процессов имеет решающее </a:t>
            </a:r>
            <a:r>
              <a:rPr lang="ru-RU" dirty="0" smtClean="0">
                <a:solidFill>
                  <a:srgbClr val="660033"/>
                </a:solidFill>
                <a:ea typeface="SimSun" charset="-122"/>
              </a:rPr>
              <a:t>значение </a:t>
            </a:r>
            <a:r>
              <a:rPr lang="ru-RU" dirty="0" smtClean="0">
                <a:solidFill>
                  <a:srgbClr val="660033"/>
                </a:solidFill>
                <a:latin typeface="Times New Roman" pitchFamily="16" charset="0"/>
                <a:ea typeface="SimSun" charset="-122"/>
              </a:rPr>
              <a:t>для успешности школьного обучения, ибо означает умение ребенка подчинять свои действия требованиям учителя</a:t>
            </a:r>
          </a:p>
          <a:p>
            <a:endParaRPr lang="ru-RU" dirty="0">
              <a:solidFill>
                <a:srgbClr val="660033"/>
              </a:solidFill>
            </a:endParaRPr>
          </a:p>
        </p:txBody>
      </p:sp>
      <p:pic>
        <p:nvPicPr>
          <p:cNvPr id="4" name="Picture 13" descr="http://schtern.com/assets/images/217163-Entwicklungshilf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176" y="4869160"/>
            <a:ext cx="3088139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57200"/>
            <a:ext cx="8777318" cy="54290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Планируемые результаты освоения Программы</a:t>
            </a:r>
            <a:endParaRPr lang="ru-RU" sz="2000" b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052736"/>
            <a:ext cx="8686800" cy="53578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Целевые ориентиры образования в младенческом и раннем возрасте:</a:t>
            </a:r>
            <a:endParaRPr lang="ru-RU" sz="18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 концу первого полугодия жизни ребенок:</a:t>
            </a:r>
          </a:p>
          <a:p>
            <a:pPr lvl="0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обнаруживает выраженную потребность в общении со взрослыми: проявляет интерес и положительные эмоции в ответ на обращения взрослого, сам инициирует общение, привлекая взрослого с помощью голосовых проявлений, улыбок, движений, охотно включается в эмоциональные игры;</a:t>
            </a:r>
          </a:p>
          <a:p>
            <a:pPr lvl="0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проявляет поисковую и познавательную активность по отношению к предметному окружению: с интересом рассматривает игрушки и другие предметы, следит за их перемещением, прислушивается к издаваемым ими звукам, радуется, стремится взять игрушку в руки, обследовать ее. </a:t>
            </a:r>
          </a:p>
          <a:p>
            <a:pPr marL="0" indent="0">
              <a:buNone/>
            </a:pP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 концу первого года жизни ребенок:</a:t>
            </a:r>
          </a:p>
          <a:p>
            <a:pPr lvl="0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активно проявляет потребность в эмоциональном общении, поиске разнообразных впечатлений, чувствительность к эмоциям и смыслам слов взрослых, избирательное отношение к близким и посторонним людям;</a:t>
            </a:r>
          </a:p>
          <a:p>
            <a:pPr lvl="0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активно обследует разнообразные предметы, интересуется и манипулирует ими, пытается подражать действиям взрослых; проявляет инициативу и настойчивость в желании получить ту или иную игрушку и действовать с ней по своему усмотрению;</a:t>
            </a:r>
          </a:p>
          <a:p>
            <a:pPr lvl="0"/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/>
              <a:t> </a:t>
            </a:r>
          </a:p>
          <a:p>
            <a:pPr>
              <a:buNone/>
            </a:pP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92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57200"/>
            <a:ext cx="8777318" cy="54290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Планируемые результаты освоения Программы</a:t>
            </a:r>
            <a:endParaRPr lang="ru-RU" sz="2000" b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71546"/>
            <a:ext cx="8686800" cy="53578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Целевые ориентиры образования в младенческом и раннем возрасте:</a:t>
            </a:r>
            <a:endParaRPr lang="ru-RU" sz="18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во взаимодействии со взрослым пользуется разнообразными средствами общения: мимикой, жестами, голосовыми проявлениями (лепечет, произносит первые слова); стремится привлечь взрослого к совместным действиям с предметами; различает поощрение и порицание взрослыми своих действий;</a:t>
            </a:r>
          </a:p>
          <a:p>
            <a:pPr lvl="0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охотно слушает детские стишки, песенки, игру на музыкальных инструментах, рассматривает картинки, узнает, что на них изображено, по просьбе взрослого может показать названный предмет; пытается сам использовать мелки и карандаши; </a:t>
            </a:r>
          </a:p>
          <a:p>
            <a:pPr lvl="0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стремится проявлять самостоятельность при овладении навыками самообслуживания (есть ложкой, пить из чашки и пр.);</a:t>
            </a:r>
          </a:p>
          <a:p>
            <a:pPr lvl="0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проявляет двигательную активность: свободно изменяет позу, сидит, ползает, встает на ножки, переступает ногами, ходит самостоятельно или при поддержке взрослых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 трем годам ребенок:</a:t>
            </a:r>
          </a:p>
          <a:p>
            <a:pPr lvl="0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интересуется окружающими предметами, активно действует с ними, исследует их свойства, экспериментирует. Использует специфические, культурно фиксированные предметные действия, знает назначение бытовых предметов (ложки, расчески, карандаша и пр.) и умеет пользоваться ими.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35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57200"/>
            <a:ext cx="8777318" cy="54290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Планируемые результаты освоения Программы</a:t>
            </a:r>
            <a:endParaRPr lang="ru-RU" sz="2000" b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052736"/>
            <a:ext cx="8686800" cy="48657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Целевые ориентиры образования в младенческом и раннем возрасте:</a:t>
            </a:r>
            <a:endParaRPr lang="ru-RU" sz="1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стремится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 общению и воспринимает смыслы в различных ситуациях общения со взрослыми, активно подражает им в движениях и действиях, умеет действовать согласованно; </a:t>
            </a:r>
          </a:p>
          <a:p>
            <a:pPr lvl="0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владеет активной и пассивной речью: понимает речь взрослых, может обращаться с вопросами и просьбами, знает названия окружающих предметов и игрушек;</a:t>
            </a:r>
          </a:p>
          <a:p>
            <a:pPr lvl="0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проявляет интерес к сверстникам; наблюдает за их действиями и подражает им.  Взаимодействие с ровесниками окрашено яркими эмоциями; </a:t>
            </a:r>
          </a:p>
          <a:p>
            <a:pPr lvl="0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 короткой игре воспроизводит действия взрослого, впервые осуществляя игровые замещения;</a:t>
            </a:r>
          </a:p>
          <a:p>
            <a:pPr lvl="0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проявляет самостоятельность в бытовых и игровых действиях. Владеет простейшими навыками самообслуживания; </a:t>
            </a:r>
          </a:p>
          <a:p>
            <a:pPr lvl="0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любит слушать стихи, песни, короткие сказки, рассматривать картинки, двигаться под музыку. Проявляет живой эмоциональный отклик на эстетические впечатления. Охотно включается в продуктивные виды деятельности (изобразительную деятельность, конструирование и др.);</a:t>
            </a:r>
          </a:p>
          <a:p>
            <a:pPr lvl="0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 удовольствием двигается – ходит, бегает в разных направлениях, стремится осваивать различные виды движения (подпрыгивание, лазанье, перешагивание и пр.).</a:t>
            </a:r>
          </a:p>
          <a:p>
            <a:pPr>
              <a:buNone/>
            </a:pPr>
            <a:endParaRPr lang="ru-RU" sz="16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53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57200"/>
            <a:ext cx="8777318" cy="54290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Планируемые результаты освоения Программы</a:t>
            </a:r>
            <a:endParaRPr lang="ru-RU" sz="2000" b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00108"/>
            <a:ext cx="8686800" cy="50800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Целевые ориентиры на этапе завершения дошкольного образования:</a:t>
            </a:r>
            <a:endParaRPr lang="ru-RU" sz="1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семи годам:</a:t>
            </a:r>
          </a:p>
          <a:p>
            <a:pPr lvl="0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ребенок овладевает основными культурными способами деятельности, проявляет инициативу и самостоятельность в игре, общении, конструировании и других видах детской активности. Способен выбирать себе род занятий, участников по совместной деятельности;</a:t>
            </a:r>
          </a:p>
          <a:p>
            <a:pPr lvl="0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ребенок положительно относится к миру, другим людям и самому себе, обладает чувством собственного достоинства. Активно взаимодействует со сверстниками и взрослыми, участвует в совместных играх. Способен договариваться, учитывать интересы и чувства других, сопереживать неудачам и радоваться успехам других, адекватно проявляет свои чувства, в том числе чувство веры в себя, старается разрешать конфликты;</a:t>
            </a:r>
          </a:p>
          <a:p>
            <a:pPr lvl="0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ребенок обладает воображением, которое реализуется в разных видах деятельности и прежде всего в игре. Ребенок владеет разными формами и видами игры, различает условную и реальную ситуации, следует игровым правилам; </a:t>
            </a:r>
          </a:p>
          <a:p>
            <a:pPr lvl="0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ребенок достаточно хорошо владеет устной речью, может высказывать свои мысли и желания, использовать речь для выражения своих мыслей, чувств и желаний, построения речевого высказывания в ситуации общения, может выделять звуки в словах, у ребенка складываются предпосылки грамотности;</a:t>
            </a:r>
          </a:p>
          <a:p>
            <a:pPr>
              <a:buNone/>
            </a:pPr>
            <a:endParaRPr lang="ru-RU" sz="16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69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57200"/>
            <a:ext cx="8777318" cy="54290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Планируемые результаты освоения Программы</a:t>
            </a:r>
            <a:endParaRPr lang="ru-RU" sz="2000" b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00108"/>
            <a:ext cx="8686800" cy="50800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Целевые ориентиры на этапе завершения дошкольного образования:</a:t>
            </a:r>
            <a:endParaRPr lang="ru-RU" sz="18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у ребенка развита крупная и мелкая моторика. Он подвижен, вынослив, владеет основными произвольными движениями, может контролировать свои движения и управлять ими; </a:t>
            </a:r>
          </a:p>
          <a:p>
            <a:pPr lvl="0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ребенок способен к волевым усилиям, может следовать социальным нормам поведения и правилам в разных видах деятельности, во взаимоотношениях со взрослыми и сверстниками, может соблюдать правила безопасного поведения и личной гигиены; </a:t>
            </a:r>
          </a:p>
          <a:p>
            <a:pPr lvl="0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ребенок проявляет любознательность, задает вопросы взрослым и сверстникам, интересуется причинно-следственными связями, пытается самостоятельно придумывать объяснения явлениям природы и поступкам людей. Склонен наблюдать, экспериментировать, строить смысловую картину окружающей реальности, обладает начальными знаниями о себе, о природном и социальном мире, в котором он живет. Знаком с произведениями детской литературы, обладает элементарными представлениями из области живой природы, естествознания, математики, истории и т.п. Способен к принятию собственных решений, опираясь на свои знания и умения в различных видах деятельности.</a:t>
            </a:r>
          </a:p>
          <a:p>
            <a:pPr>
              <a:buNone/>
            </a:pPr>
            <a:endParaRPr lang="ru-RU" sz="16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15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9715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Образовательные области  Программы</a:t>
            </a:r>
            <a:br>
              <a:rPr lang="ru-RU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Содержание Программы включает различные виды деятельности совокупность, которых обеспечивает разностороннее развитие детей с учетом их возрастных и индивидуальных особенностей в образовательных областях: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b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57158" y="2714620"/>
            <a:ext cx="2857520" cy="1428760"/>
          </a:xfrm>
          <a:prstGeom prst="hexag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None/>
              <a:defRPr/>
            </a:pPr>
            <a:r>
              <a:rPr lang="ru-RU" sz="15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Социально-коммуникативное развитие</a:t>
            </a:r>
          </a:p>
        </p:txBody>
      </p:sp>
      <p:sp>
        <p:nvSpPr>
          <p:cNvPr id="5" name="Шестиугольник 4"/>
          <p:cNvSpPr/>
          <p:nvPr/>
        </p:nvSpPr>
        <p:spPr>
          <a:xfrm>
            <a:off x="500034" y="4857760"/>
            <a:ext cx="2571768" cy="1500198"/>
          </a:xfrm>
          <a:prstGeom prst="hexagon">
            <a:avLst/>
          </a:prstGeom>
          <a:solidFill>
            <a:srgbClr val="B864B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развитие</a:t>
            </a:r>
          </a:p>
        </p:txBody>
      </p:sp>
      <p:sp>
        <p:nvSpPr>
          <p:cNvPr id="6" name="Шестиугольник 5"/>
          <p:cNvSpPr/>
          <p:nvPr/>
        </p:nvSpPr>
        <p:spPr>
          <a:xfrm>
            <a:off x="3143240" y="4071942"/>
            <a:ext cx="2643206" cy="1571636"/>
          </a:xfrm>
          <a:prstGeom prst="hexagon">
            <a:avLst/>
          </a:prstGeom>
          <a:solidFill>
            <a:srgbClr val="C1C95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развитие</a:t>
            </a:r>
          </a:p>
        </p:txBody>
      </p:sp>
      <p:sp>
        <p:nvSpPr>
          <p:cNvPr id="7" name="Шестиугольник 6"/>
          <p:cNvSpPr/>
          <p:nvPr/>
        </p:nvSpPr>
        <p:spPr>
          <a:xfrm>
            <a:off x="5929322" y="4714884"/>
            <a:ext cx="2714644" cy="1500198"/>
          </a:xfrm>
          <a:prstGeom prst="hexagon">
            <a:avLst/>
          </a:prstGeom>
          <a:solidFill>
            <a:srgbClr val="52CC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развитие</a:t>
            </a:r>
          </a:p>
        </p:txBody>
      </p:sp>
      <p:sp>
        <p:nvSpPr>
          <p:cNvPr id="8" name="Шестиугольник 7"/>
          <p:cNvSpPr/>
          <p:nvPr/>
        </p:nvSpPr>
        <p:spPr>
          <a:xfrm>
            <a:off x="5786446" y="2643182"/>
            <a:ext cx="2787409" cy="1500198"/>
          </a:xfrm>
          <a:prstGeom prst="hexagon">
            <a:avLst/>
          </a:prstGeom>
          <a:solidFill>
            <a:srgbClr val="FEB0F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Художественно-эстетическое развитие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8578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Виды деятельности</a:t>
            </a:r>
            <a:endParaRPr lang="ru-RU" sz="3200" b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96752"/>
            <a:ext cx="8686800" cy="619268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2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Содержание  образовательных областей зависит от возрастных и индивидуальных особенностей детей, определяется целями и задачами Программы и может реализовываться в различных видах деятельности (общении, игре, познавательно-исследовательской деятельности - как сквозных механизмах развития ребенка)</a:t>
            </a:r>
          </a:p>
          <a:p>
            <a:pPr marL="0" indent="0" eaLnBrk="0" hangingPunct="0">
              <a:buNone/>
            </a:pPr>
            <a: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детей раннего возраста (1 год - 3 года)</a:t>
            </a:r>
            <a:r>
              <a:rPr lang="ru-RU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200" dirty="0">
              <a:solidFill>
                <a:srgbClr val="C00000"/>
              </a:solidFill>
            </a:endParaRPr>
          </a:p>
          <a:p>
            <a:pPr eaLnBrk="0" hangingPunct="0">
              <a:buFont typeface="Wingdings" pitchFamily="2" charset="2"/>
              <a:buChar char="q"/>
            </a:pP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предметная деятельность и игры с составными и динамическими игрушками; </a:t>
            </a:r>
          </a:p>
          <a:p>
            <a:pPr eaLnBrk="0" hangingPunct="0">
              <a:buFont typeface="Wingdings" pitchFamily="2" charset="2"/>
              <a:buChar char="q"/>
            </a:pP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экспериментирование с материалами и веществами (песок, вода, тесто и пр.);</a:t>
            </a:r>
            <a:endParaRPr lang="ru-RU" sz="2200" dirty="0">
              <a:solidFill>
                <a:srgbClr val="002060"/>
              </a:solidFill>
            </a:endParaRPr>
          </a:p>
          <a:p>
            <a:pPr eaLnBrk="0" hangingPunct="0">
              <a:buFont typeface="Wingdings" pitchFamily="2" charset="2"/>
              <a:buChar char="q"/>
            </a:pP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общение с взрослым и совместные игры со сверстниками под руководством взрослого;</a:t>
            </a:r>
            <a:endParaRPr lang="ru-RU" sz="2200" dirty="0">
              <a:solidFill>
                <a:srgbClr val="002060"/>
              </a:solidFill>
            </a:endParaRPr>
          </a:p>
          <a:p>
            <a:pPr eaLnBrk="0" hangingPunct="0">
              <a:buFont typeface="Wingdings" pitchFamily="2" charset="2"/>
              <a:buChar char="q"/>
            </a:pP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самообслуживание и действия с бытовыми предметами-орудиями</a:t>
            </a:r>
            <a:endParaRPr lang="ru-RU" sz="2200" dirty="0">
              <a:solidFill>
                <a:srgbClr val="002060"/>
              </a:solidFill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q"/>
            </a:pP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восприятие смысла музыки, сказок, стихов, рассматривание картинок;</a:t>
            </a:r>
            <a:endParaRPr lang="ru-RU" sz="2200" dirty="0">
              <a:solidFill>
                <a:srgbClr val="002060"/>
              </a:solidFill>
            </a:endParaRPr>
          </a:p>
          <a:p>
            <a:pPr eaLnBrk="0" hangingPunct="0">
              <a:buFont typeface="Wingdings" pitchFamily="2" charset="2"/>
              <a:buChar char="q"/>
            </a:pP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двигательная активность.</a:t>
            </a:r>
            <a:endParaRPr lang="ru-RU" sz="2200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q"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ru-RU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857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Виды деятельности</a:t>
            </a:r>
            <a:endParaRPr lang="ru-RU" sz="2800" b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714356"/>
            <a:ext cx="8686800" cy="564360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для детей дошкольного возраста (3 года - 8 лет):</a:t>
            </a:r>
            <a:endParaRPr lang="ru-RU" sz="2000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ряд видов деятельности, таких как игровая, включая сюжетно-ролевую игру, игру с правилами и другие виды игры;</a:t>
            </a:r>
          </a:p>
          <a:p>
            <a:pPr lvl="0"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коммуникативная (общение и взаимодействие со взрослыми и сверстниками);</a:t>
            </a:r>
          </a:p>
          <a:p>
            <a:pPr lvl="0"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познавательно-исследовательская (исследования объектов окружающего мира и экспериментирования с ними);</a:t>
            </a:r>
          </a:p>
          <a:p>
            <a:pPr lvl="0"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восприятие художественной литературы и фольклора;</a:t>
            </a:r>
          </a:p>
          <a:p>
            <a:pPr lvl="0"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самообслуживание и элементарный бытовой труд (в помещении и на улице);</a:t>
            </a:r>
          </a:p>
          <a:p>
            <a:pPr lvl="0"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конструирование из разного материала, включая конструкторы, модули, бумагу, природный и иной материал;</a:t>
            </a:r>
          </a:p>
          <a:p>
            <a:pPr lvl="0"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изобразительная (рисование, лепка, аппликация);</a:t>
            </a:r>
          </a:p>
          <a:p>
            <a:pPr lvl="0"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музыкальная (восприятие и понимание смысла музыкальных произведений, пение, музыкально-ритмические движения, игры на детских музыкальных инструментах);</a:t>
            </a:r>
          </a:p>
          <a:p>
            <a:pPr lvl="0"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двигательная (овладение основными движениями) формы активности ребенка.</a:t>
            </a:r>
          </a:p>
          <a:p>
            <a:endParaRPr lang="ru-RU" sz="1800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Организационный раздел</a:t>
            </a:r>
            <a:endParaRPr lang="ru-RU" sz="2800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8848756" cy="400052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142984"/>
            <a:ext cx="5929354" cy="5357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sz="200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1285860"/>
            <a:ext cx="91440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Образовательный процесс в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детском саду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предусматривает решение программных образовательных задач и включает: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Блок -  совместная образовательная деятельность взрослых и детей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Блок -  самостоятельная деятельность детей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первом блоке содержание организуется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комплексно - тематически,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 втором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соответствии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традиционными видами детской деятельности.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Совместная образовательная деятельность детей и взрослых осуществляется как в ходе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организованной образовательной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деятельности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так 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ходе осуществления режимных моментов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 предполагает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индивидуальную, подгрупповую и групповую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формы организации.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8686800" cy="78581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 образовательная </a:t>
            </a:r>
            <a:r>
              <a:rPr lang="ru-RU" sz="28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программа ДОУ разработана </a:t>
            </a:r>
            <a:r>
              <a:rPr lang="ru-RU" sz="28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соответствии  с ФГОС </a:t>
            </a:r>
            <a:r>
              <a:rPr lang="ru-RU" sz="28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ДО и ФОП ДО</a:t>
            </a:r>
            <a:endParaRPr lang="ru-RU" sz="2800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Воспитатель\Desktop\getImag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928802"/>
            <a:ext cx="6643734" cy="3429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14" descr="https://yesfin.ru/pictures/pages/%D0%B3%D0%BE%D1%81%D1%82%D0%BE%D1%80%D0%B3%D0%B8/%D0%92%D0%BD%D0%B8%D0%BC%D0%B0%D0%BD%D0%B8%D0%B5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5784" y="1785926"/>
            <a:ext cx="1955800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68" y="4929198"/>
            <a:ext cx="1773238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57158" y="5357826"/>
            <a:ext cx="62865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Приказ Министерства образования и науки Российской Федерации  от 17 октября 2013 г. N 1155 г. Москва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"Об утверждении федерального государственного образовательного стандарта дошкольного образования")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Организационный раздел</a:t>
            </a:r>
            <a:endParaRPr lang="ru-RU" sz="2800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8848756" cy="442915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Образовательный процесс ДОУ строится:</a:t>
            </a:r>
            <a:endParaRPr lang="ru-RU" sz="2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адекватных возрасту формах  работы с детьми максимальном развитии всех специфических видах деятельности и, в первую очередь. Игры как ведущего вида детской деятельности ребенка – дошкольника;</a:t>
            </a:r>
          </a:p>
          <a:p>
            <a:pPr lvl="0">
              <a:buFont typeface="Wingdings" pitchFamily="2" charset="2"/>
              <a:buChar char="v"/>
            </a:pP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использовании современных личностно – ориентированных технологий, направленных на партнерство, сотрудничество педагогов и ребенка;</a:t>
            </a:r>
          </a:p>
          <a:p>
            <a:pPr lvl="0">
              <a:buFont typeface="Wingdings" pitchFamily="2" charset="2"/>
              <a:buChar char="v"/>
            </a:pP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субъективной (партнерской, равноправной) позиции взрослого и ребенка;</a:t>
            </a:r>
          </a:p>
          <a:p>
            <a:pPr lvl="0">
              <a:buFont typeface="Wingdings" pitchFamily="2" charset="2"/>
              <a:buChar char="v"/>
            </a:pP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основе диалогического, а не монологического общения взрослого с детьми;</a:t>
            </a:r>
          </a:p>
          <a:p>
            <a:pPr lvl="0">
              <a:buFont typeface="Wingdings" pitchFamily="2" charset="2"/>
              <a:buChar char="v"/>
            </a:pP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продуктивном взаимодействии ребенка со взрослыми и сверстниками.</a:t>
            </a:r>
          </a:p>
          <a:p>
            <a:pPr>
              <a:buFont typeface="Wingdings" pitchFamily="2" charset="2"/>
              <a:buChar char="v"/>
            </a:pP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основу положен комплексно – тематический принцип планирования – темы, актуальные для каждой возрастной группы, которые реализуются во всех образовательных областях.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142984"/>
            <a:ext cx="5929354" cy="5357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sz="200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128586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688" y="116632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Программы, реализуемые в ДОУ</a:t>
            </a:r>
            <a:endParaRPr lang="ru-RU" sz="2800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268760"/>
            <a:ext cx="864096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Образовательная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программа дошкольного образования муниципального бюджетного дошкольного образовательного учреждения детского сада  «Калейдоскоп» г. Данилова Ярославской области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разработана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соответствии с ФГОС дошкольного образования и с учетом Федеральной образовательной программы дошкольного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образования.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Обязательная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часть Программы соответствует Федеральной программе, ее объем в соответствии с ФГОС ДО составляет не менее 60% от общего объема Программы.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Часть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формируемая участниками образовательных отношений, составляет не более 40% и ориентирована: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 на специфику национальных, социокультурных и иных условий, в которых осуществляется образовательная деятельность – выбрать;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сложившиеся традиции ДОУ;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 на выбор парциальных образовательных программ и форм организации работы с детьми, которые в наибольшей степени соответствуют потребностям и интересам детей, а также возможностям педагогического коллектива и ДОУ в целом.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85728"/>
            <a:ext cx="8686800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Основные формы сотрудничества  с родителями (законными представителями) воспитанников</a:t>
            </a:r>
            <a:endParaRPr lang="ru-RU" sz="2400" b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430" t="7805" r="3067" b="24548"/>
          <a:stretch>
            <a:fillRect/>
          </a:stretch>
        </p:blipFill>
        <p:spPr bwMode="auto">
          <a:xfrm>
            <a:off x="285720" y="1214422"/>
            <a:ext cx="8521339" cy="5357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143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Принципы взаимодействия </a:t>
            </a:r>
            <a:br>
              <a:rPr lang="ru-RU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с семьями воспитанников</a:t>
            </a:r>
            <a:endParaRPr lang="ru-RU" sz="2400" b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357298"/>
            <a:ext cx="8686800" cy="4722827"/>
          </a:xfrm>
        </p:spPr>
        <p:txBody>
          <a:bodyPr>
            <a:normAutofit fontScale="70000" lnSpcReduction="20000"/>
          </a:bodyPr>
          <a:lstStyle/>
          <a:p>
            <a:pPr lvl="0">
              <a:buFont typeface="Wingdings" pitchFamily="2" charset="2"/>
              <a:buChar char="v"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Принцип активности и сознательности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– участие всего коллектива ДОУ и родителей в поиске современных форм и методов сотрудничества с семьей;</a:t>
            </a:r>
          </a:p>
          <a:p>
            <a:pPr lvl="0">
              <a:buFont typeface="Wingdings" pitchFamily="2" charset="2"/>
              <a:buChar char="v"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Принцип открытости и доверия 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 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предоставление каждому родителю возможности знать и видеть, как развиваются и живут дети в детском саду;</a:t>
            </a:r>
          </a:p>
          <a:p>
            <a:pPr lvl="0">
              <a:buFont typeface="Wingdings" pitchFamily="2" charset="2"/>
              <a:buChar char="v"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Принцип сотрудничества 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общение «на равных»; совместная деятельность, которая осуществляется на основании социальной перцепции и с помощью общения;</a:t>
            </a:r>
          </a:p>
          <a:p>
            <a:pPr lvl="0">
              <a:buFont typeface="Wingdings" pitchFamily="2" charset="2"/>
              <a:buChar char="v"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Принцип согласованного взаимодействия 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возможность высказывать друг другу свои соображения о тех или иных проблемах воспитания;</a:t>
            </a:r>
          </a:p>
          <a:p>
            <a:pPr lvl="0">
              <a:buFont typeface="Wingdings" pitchFamily="2" charset="2"/>
              <a:buChar char="v"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Принцип воздействия на семью через ребенка –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если жизнь в группе эмоционально насыщена, комфортна, содержательна, то ребенок обязательно поделится впечатлениями с родителями.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686800" cy="1000132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6" charset="0"/>
              </a:rPr>
              <a:t>Модель сотрудничества семьи и детского сада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6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6" charset="0"/>
              </a:rPr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8512938"/>
              </p:ext>
            </p:extLst>
          </p:nvPr>
        </p:nvGraphicFramePr>
        <p:xfrm>
          <a:off x="304800" y="1143000"/>
          <a:ext cx="8686800" cy="4997318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343400"/>
                <a:gridCol w="4343400"/>
              </a:tblGrid>
              <a:tr h="344605">
                <a:tc>
                  <a:txBody>
                    <a:bodyPr/>
                    <a:lstStyle/>
                    <a:p>
                      <a:pPr marR="22479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Направления взаимодействия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Формы взаимодействия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797379">
                <a:tc>
                  <a:txBody>
                    <a:bodyPr/>
                    <a:lstStyle/>
                    <a:p>
                      <a:pPr marR="22479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R="22479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R="22479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Изучение 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семьи, запросов, уровня психолого-педагогической компетентности. Семейных ценностей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224790" lvl="0" indent="-342900" algn="l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социологическое обследование по определению социального статуса и микроклимата семьи; </a:t>
                      </a:r>
                    </a:p>
                    <a:p>
                      <a:pPr marL="342900" marR="224790" lvl="0" indent="-342900" algn="l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беседы (администрация, воспитатели, специалисты);</a:t>
                      </a:r>
                    </a:p>
                    <a:p>
                      <a:pPr marL="342900" marR="224790" lvl="0" indent="-342900" algn="l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наблюдения за процессом общения членов семьи с ребенком;</a:t>
                      </a:r>
                    </a:p>
                    <a:p>
                      <a:pPr marL="342900" marR="224790" lvl="0" indent="-342900" algn="l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анкетирование;</a:t>
                      </a:r>
                    </a:p>
                    <a:p>
                      <a:pPr marL="342900" marR="224790" lvl="0" indent="-342900" algn="l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проведение мониторинга потребностей семей в дополнительных услугах.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60240">
                <a:tc>
                  <a:txBody>
                    <a:bodyPr/>
                    <a:lstStyle/>
                    <a:p>
                      <a:pPr marR="22479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R="22479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R="22479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Информирование 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родителей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224790" lvl="0" indent="-342900" algn="just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рекламные буклеты;</a:t>
                      </a:r>
                    </a:p>
                    <a:p>
                      <a:pPr marL="342900" marR="224790" lvl="0" indent="-342900" algn="just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газета для родителей;</a:t>
                      </a:r>
                    </a:p>
                    <a:p>
                      <a:pPr marL="342900" marR="224790" lvl="0" indent="-342900" algn="just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визитная карточка учреждения;</a:t>
                      </a:r>
                    </a:p>
                    <a:p>
                      <a:pPr marL="342900" marR="224790" lvl="0" indent="-342900" algn="just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информационные стенды;</a:t>
                      </a:r>
                    </a:p>
                    <a:p>
                      <a:pPr marL="342900" marR="224790" lvl="0" indent="-342900" algn="just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выставки детских работ;</a:t>
                      </a:r>
                    </a:p>
                    <a:p>
                      <a:pPr marL="342900" marR="224790" lvl="0" indent="-342900" algn="just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личные беседы;</a:t>
                      </a:r>
                    </a:p>
                    <a:p>
                      <a:pPr marL="342900" marR="224790" lvl="0" indent="-342900" algn="just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общение по телефону;</a:t>
                      </a:r>
                    </a:p>
                    <a:p>
                      <a:pPr marL="342900" marR="224790" lvl="0" indent="-342900" algn="just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индивидуальные записки;</a:t>
                      </a:r>
                    </a:p>
                    <a:p>
                      <a:pPr marL="342900" marR="224790" lvl="0" indent="-342900" algn="just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родительские собрания;</a:t>
                      </a:r>
                    </a:p>
                    <a:p>
                      <a:pPr marL="342900" marR="224790" lvl="0" indent="-342900" algn="just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официальный сайт МДОУ;</a:t>
                      </a:r>
                    </a:p>
                    <a:p>
                      <a:pPr marL="342900" marR="224790" lvl="0" indent="-342900" algn="just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объявления;</a:t>
                      </a:r>
                    </a:p>
                    <a:p>
                      <a:pPr marL="342900" marR="224790" lvl="0" indent="-342900" algn="just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фотогазеты;</a:t>
                      </a:r>
                    </a:p>
                    <a:p>
                      <a:pPr marL="342900" marR="224790" lvl="0" indent="-342900" algn="just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памятки.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95094">
                <a:tc>
                  <a:txBody>
                    <a:bodyPr/>
                    <a:lstStyle/>
                    <a:p>
                      <a:pPr marR="22479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R="22479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R="22479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Консультирование 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родителей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24790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Консультации по различным вопросам (индивидуальное, семейное, очное,   консультирование) 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686800" cy="1000132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6" charset="0"/>
              </a:rPr>
              <a:t>Модель сотрудничества семьи и детского сада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6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6" charset="0"/>
              </a:rPr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6421692"/>
              </p:ext>
            </p:extLst>
          </p:nvPr>
        </p:nvGraphicFramePr>
        <p:xfrm>
          <a:off x="285721" y="1143000"/>
          <a:ext cx="8705880" cy="5300052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362480"/>
                <a:gridCol w="4343400"/>
              </a:tblGrid>
              <a:tr h="347389">
                <a:tc>
                  <a:txBody>
                    <a:bodyPr/>
                    <a:lstStyle/>
                    <a:p>
                      <a:pPr marR="22479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Направления взаимодействия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Формы взаимодействия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927860">
                <a:tc>
                  <a:txBody>
                    <a:bodyPr/>
                    <a:lstStyle/>
                    <a:p>
                      <a:pPr marR="22479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R="22479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R="22479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Просвещение 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 обучение 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родителей</a:t>
                      </a:r>
                    </a:p>
                    <a:p>
                      <a:pPr marR="22479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R="22479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R="22479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2479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R="22479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 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запросу родителей или по выявленной проблеме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:</a:t>
                      </a:r>
                    </a:p>
                    <a:p>
                      <a:pPr marR="22479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marR="224790" lvl="0" indent="-342900" algn="just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индивидуальные консультации</a:t>
                      </a:r>
                    </a:p>
                    <a:p>
                      <a:pPr marL="342900" marR="224790" lvl="0" indent="-342900" algn="just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подгрупповые консультации</a:t>
                      </a:r>
                    </a:p>
                    <a:p>
                      <a:pPr marL="342900" marR="224790" lvl="0" indent="-342900" algn="just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родительские собрания</a:t>
                      </a:r>
                    </a:p>
                    <a:p>
                      <a:pPr marL="342900" marR="224790" lvl="0" indent="-342900" algn="just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мастер-классы;</a:t>
                      </a:r>
                    </a:p>
                    <a:p>
                      <a:pPr marL="342900" marR="224790" lvl="0" indent="-342900" algn="just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приглашения специалистов;</a:t>
                      </a:r>
                    </a:p>
                    <a:p>
                      <a:pPr marL="342900" marR="224790" lvl="0" indent="-342900" algn="just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официальный сайт организации;</a:t>
                      </a:r>
                    </a:p>
                    <a:p>
                      <a:pPr marL="342900" marR="224790" lvl="0" indent="-342900" algn="just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творческие задания;</a:t>
                      </a:r>
                    </a:p>
                    <a:p>
                      <a:pPr marL="228600" marR="22479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папки-передвижки;</a:t>
                      </a:r>
                    </a:p>
                    <a:p>
                      <a:pPr marL="342900" marR="224790" lvl="0" indent="-342900" algn="just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папки-раскладушки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224790" lvl="0" indent="0" algn="just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/>
                        <a:buNone/>
                      </a:pP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18352">
                <a:tc>
                  <a:txBody>
                    <a:bodyPr/>
                    <a:lstStyle/>
                    <a:p>
                      <a:pPr marR="22479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R="22479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R="22479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Совместная 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деятельность   и семьи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224790" lvl="0" indent="-342900" algn="l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endParaRPr lang="ru-RU" sz="20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marR="224790" lvl="0" indent="-342900" algn="l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совместная 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проектная деятельность;</a:t>
                      </a:r>
                    </a:p>
                    <a:p>
                      <a:pPr marL="342900" marR="224790" lvl="0" indent="-342900" algn="l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выставки семейного творчества;</a:t>
                      </a:r>
                    </a:p>
                    <a:p>
                      <a:pPr marL="342900" marR="224790" lvl="0" indent="-342900" algn="l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семейные </a:t>
                      </a:r>
                      <a:r>
                        <a:rPr lang="ru-RU" sz="20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фотоколлажи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342900" marR="224790" lvl="0" indent="-342900" algn="l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субботники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342900" marR="224790" lvl="0" indent="-34290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Char char=""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организация совместных праздников;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marR="224790" lvl="0" indent="-342900" algn="l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досуги с активным вовлечением родителей.</a:t>
                      </a:r>
                    </a:p>
                  </a:txBody>
                  <a:tcPr marL="68580" marR="68580" marT="0" marB="0"/>
                </a:tc>
              </a:tr>
              <a:tr h="700711">
                <a:tc gridSpan="2">
                  <a:txBody>
                    <a:bodyPr/>
                    <a:lstStyle/>
                    <a:p>
                      <a:pPr marR="22479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R="22479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МБДОУ детский сад «Калейдоскоп» функционирует Управляющий совет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R="22479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660033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42984"/>
            <a:ext cx="8686800" cy="493714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Спасибо за внимание!</a:t>
            </a:r>
          </a:p>
          <a:p>
            <a:pPr algn="ctr">
              <a:buNone/>
            </a:pPr>
            <a:endParaRPr lang="ru-RU" sz="4000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4" name="Рисунок 3" descr="https://portal.iv-edu.ru/dep/mouorodnrn/rodn_mkdou3/commondocs/%D0%B3%D0%BB%D0%B0%D0%B2%D0%BD%D0%B0%D1%8F/dobro_pogalovat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428868"/>
            <a:ext cx="6858048" cy="3357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37951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Общие сведения </a:t>
            </a:r>
            <a:endParaRPr lang="ru-RU" sz="3200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86383" y="3500438"/>
            <a:ext cx="5643602" cy="3140968"/>
          </a:xfrm>
          <a:prstGeom prst="round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lnSpc>
                <a:spcPts val="2400"/>
              </a:lnSpc>
              <a:spcBef>
                <a:spcPts val="0"/>
              </a:spcBef>
              <a:buNone/>
            </a:pPr>
            <a:endParaRPr lang="ru-RU" b="1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lnSpc>
                <a:spcPts val="2400"/>
              </a:lnSpc>
              <a:spcBef>
                <a:spcPts val="0"/>
              </a:spcBef>
              <a:buNone/>
            </a:pPr>
            <a:endParaRPr lang="ru-RU" b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lnSpc>
                <a:spcPts val="2400"/>
              </a:lnSpc>
              <a:spcBef>
                <a:spcPts val="0"/>
              </a:spcBef>
              <a:buNone/>
            </a:pPr>
            <a:endParaRPr lang="ru-RU" b="1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lnSpc>
                <a:spcPts val="24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 дошкольное</a:t>
            </a:r>
            <a:endParaRPr lang="ru-RU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lnSpc>
                <a:spcPts val="24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бразовательное учреждение </a:t>
            </a:r>
            <a:endParaRPr lang="ru-RU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lnSpc>
                <a:spcPts val="24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етский сад «Калейдоскоп»</a:t>
            </a:r>
            <a:endParaRPr lang="ru-RU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lnSpc>
                <a:spcPts val="24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г. Данилова Ярославской области</a:t>
            </a:r>
          </a:p>
          <a:p>
            <a:pPr fontAlgn="base"/>
            <a:r>
              <a:rPr lang="ru-RU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Адрес:</a:t>
            </a:r>
            <a:r>
              <a:rPr lang="ru-RU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152072, Россия, Ярославская область,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Даниловский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муниципальный район, городское поселение Данилов, город Данилов, улица Ярославская, дом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52А</a:t>
            </a:r>
          </a:p>
          <a:p>
            <a:pPr fontAlgn="base"/>
            <a:r>
              <a:rPr lang="ru-RU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Телефон:</a:t>
            </a:r>
            <a:r>
              <a:rPr lang="ru-RU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(код города 48538) </a:t>
            </a:r>
            <a:r>
              <a:rPr lang="ru-RU" u="sng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5-15-02</a:t>
            </a:r>
          </a:p>
          <a:p>
            <a:pPr fontAlgn="base"/>
            <a:r>
              <a:rPr lang="ru-RU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E-</a:t>
            </a:r>
            <a:r>
              <a:rPr lang="ru-RU" b="1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kalejdoskop.danono@mail.ru</a:t>
            </a:r>
            <a:r>
              <a:rPr lang="ru-RU" u="sng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fontAlgn="base"/>
            <a:endParaRPr lang="ru-RU" dirty="0" smtClean="0"/>
          </a:p>
          <a:p>
            <a:pPr fontAlgn="base"/>
            <a:r>
              <a:rPr lang="ru-RU" dirty="0" smtClean="0"/>
              <a:t>	</a:t>
            </a:r>
          </a:p>
          <a:p>
            <a:pPr algn="ctr" fontAlgn="base">
              <a:lnSpc>
                <a:spcPts val="2400"/>
              </a:lnSpc>
              <a:spcBef>
                <a:spcPts val="0"/>
              </a:spcBef>
              <a:buNone/>
            </a:pPr>
            <a:endParaRPr lang="ru-RU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7" descr="http://u.jimdo.com/www400/o/s72f12761ae149881/img/ie7b514e794b36e50/1416227749/std/image.gif/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12160" y="1436459"/>
            <a:ext cx="1905000" cy="1762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13" descr="http://www.kinhdoanhquamang.net/kcfinder/upload/images/kinh-doanh-qua-mang-hieu-qua-chat-luo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500438"/>
            <a:ext cx="3000364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Admin\Downloads\foto_sada_na_emblem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124744"/>
            <a:ext cx="5013593" cy="23855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Характеристика ДОУ</a:t>
            </a:r>
            <a:endParaRPr lang="ru-RU" sz="2800" b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42984"/>
            <a:ext cx="8686800" cy="4937141"/>
          </a:xfrm>
        </p:spPr>
        <p:txBody>
          <a:bodyPr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800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бразовательная</a:t>
            </a:r>
            <a:r>
              <a:rPr lang="ru-RU" sz="1800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 программа ориентирована на 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реализацию основных задач ФГОС и создает условия для обеспечения в полном объеме права детей на образование.</a:t>
            </a:r>
          </a:p>
          <a:p>
            <a:pPr indent="11113">
              <a:lnSpc>
                <a:spcPts val="2400"/>
              </a:lnSpc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МБДОУ детский сад «Калейдоскоп» работает в режиме 5-ти дневной недели с выходными днями: суббота, воскресенье и праздничные дни.    Время пребывания детей: 6 групп с 7.00 до 19.00 (12 часов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группы с 7.30 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18.00 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10,5 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часов),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группа с  07.00 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07.00 (24 часа).</a:t>
            </a:r>
            <a:endParaRPr lang="ru-RU" sz="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1113">
              <a:lnSpc>
                <a:spcPts val="2400"/>
              </a:lnSpc>
              <a:spcBef>
                <a:spcPts val="0"/>
              </a:spcBef>
              <a:buNone/>
            </a:pP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1113">
              <a:lnSpc>
                <a:spcPts val="2400"/>
              </a:lnSpc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МБДОУ детский сад «Калейдоскоп» осуществляет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обучение, воспитание в интересах личности, общества, государства, обеспечивает охрану жизни и укрепление здоровья, создает благоприятные условия для разностороннего развития личности, в том числе возможность удовлетворения потребности ребенка в самообразовании и получении дополнительного образования. </a:t>
            </a:r>
            <a:endParaRPr lang="ru-RU" sz="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1113">
              <a:lnSpc>
                <a:spcPts val="2400"/>
              </a:lnSpc>
              <a:spcBef>
                <a:spcPts val="0"/>
              </a:spcBef>
              <a:buNone/>
            </a:pPr>
            <a:endParaRPr lang="ru-RU" sz="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1113">
              <a:lnSpc>
                <a:spcPts val="2400"/>
              </a:lnSpc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наполняемости группы соответствуют требованиям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СанПиН 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2.3/2.4.3590-20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1113">
              <a:lnSpc>
                <a:spcPts val="2400"/>
              </a:lnSpc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Ежегодный контингент воспитанников формируется на основе социального заказа родителей. </a:t>
            </a:r>
          </a:p>
          <a:p>
            <a:endParaRPr lang="ru-RU" sz="1800" dirty="0"/>
          </a:p>
        </p:txBody>
      </p:sp>
      <p:sp>
        <p:nvSpPr>
          <p:cNvPr id="4" name="Солнце 3"/>
          <p:cNvSpPr/>
          <p:nvPr/>
        </p:nvSpPr>
        <p:spPr>
          <a:xfrm>
            <a:off x="285720" y="2000240"/>
            <a:ext cx="428628" cy="500066"/>
          </a:xfrm>
          <a:prstGeom prst="su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олнце 6"/>
          <p:cNvSpPr/>
          <p:nvPr/>
        </p:nvSpPr>
        <p:spPr>
          <a:xfrm>
            <a:off x="285720" y="3536157"/>
            <a:ext cx="428628" cy="500066"/>
          </a:xfrm>
          <a:prstGeom prst="su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олнце 7"/>
          <p:cNvSpPr/>
          <p:nvPr/>
        </p:nvSpPr>
        <p:spPr>
          <a:xfrm>
            <a:off x="285720" y="5287280"/>
            <a:ext cx="428628" cy="500066"/>
          </a:xfrm>
          <a:prstGeom prst="su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660033"/>
                </a:solidFill>
                <a:effectLst/>
                <a:latin typeface="Times New Roman" pitchFamily="18" charset="0"/>
                <a:cs typeface="Times New Roman" pitchFamily="18" charset="0"/>
              </a:rPr>
              <a:t>Количество групп в  ДОУ</a:t>
            </a:r>
            <a:endParaRPr lang="ru-RU" sz="2800" b="1" dirty="0">
              <a:solidFill>
                <a:srgbClr val="66003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052736"/>
            <a:ext cx="8686800" cy="5616624"/>
          </a:xfrm>
        </p:spPr>
        <p:txBody>
          <a:bodyPr>
            <a:normAutofit fontScale="32500" lnSpcReduction="20000"/>
          </a:bodyPr>
          <a:lstStyle/>
          <a:p>
            <a:pPr algn="ctr">
              <a:spcBef>
                <a:spcPts val="0"/>
              </a:spcBef>
              <a:buNone/>
            </a:pPr>
            <a:endParaRPr lang="ru-RU" sz="4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endParaRPr lang="ru-RU" sz="4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49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49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МБДОУ детский сад «Калейдоскоп» </a:t>
            </a:r>
            <a:endParaRPr lang="ru-RU" sz="4900" b="1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49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функционируют </a:t>
            </a:r>
            <a:r>
              <a:rPr lang="ru-RU" sz="49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ru-RU" sz="49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групп:</a:t>
            </a:r>
          </a:p>
          <a:p>
            <a:pPr algn="ctr">
              <a:spcBef>
                <a:spcPts val="0"/>
              </a:spcBef>
              <a:buNone/>
            </a:pPr>
            <a:endParaRPr lang="ru-RU" sz="4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группы для детей раннего возраста (1 – 3 года</a:t>
            </a:r>
            <a:r>
              <a:rPr lang="ru-RU" sz="4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общеразвивающей направленности </a:t>
            </a:r>
          </a:p>
          <a:p>
            <a:pPr marL="0" fontAlgn="base">
              <a:lnSpc>
                <a:spcPct val="120000"/>
              </a:lnSpc>
              <a:spcBef>
                <a:spcPts val="0"/>
              </a:spcBef>
            </a:pPr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>группа </a:t>
            </a:r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>"Малыши</a:t>
            </a:r>
            <a:r>
              <a:rPr lang="ru-RU" sz="4900" b="1" dirty="0">
                <a:latin typeface="Times New Roman" pitchFamily="18" charset="0"/>
                <a:cs typeface="Times New Roman" pitchFamily="18" charset="0"/>
              </a:rPr>
              <a:t>"  детей дошкольного возраста (от </a:t>
            </a:r>
            <a:r>
              <a:rPr lang="ru-RU" sz="49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900" b="1" dirty="0">
                <a:latin typeface="Times New Roman" pitchFamily="18" charset="0"/>
                <a:cs typeface="Times New Roman" pitchFamily="18" charset="0"/>
              </a:rPr>
              <a:t> до </a:t>
            </a:r>
            <a:r>
              <a:rPr lang="ru-RU" sz="4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>лет</a:t>
            </a:r>
            <a:r>
              <a:rPr lang="ru-RU" sz="4900" b="1" dirty="0">
                <a:latin typeface="Times New Roman" pitchFamily="18" charset="0"/>
                <a:cs typeface="Times New Roman" pitchFamily="18" charset="0"/>
              </a:rPr>
              <a:t>) </a:t>
            </a:r>
            <a:endParaRPr lang="ru-RU" sz="49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fontAlgn="base">
              <a:lnSpc>
                <a:spcPct val="120000"/>
              </a:lnSpc>
              <a:spcBef>
                <a:spcPts val="0"/>
              </a:spcBef>
            </a:pPr>
            <a:r>
              <a:rPr lang="ru-RU" sz="4900" b="1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>руппа «Непоседы"</a:t>
            </a:r>
            <a:r>
              <a:rPr lang="ru-RU" sz="4900" b="1" dirty="0">
                <a:latin typeface="Times New Roman" pitchFamily="18" charset="0"/>
                <a:cs typeface="Times New Roman" pitchFamily="18" charset="0"/>
              </a:rPr>
              <a:t>  детей дошкольного возраста (от </a:t>
            </a:r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900" b="1" dirty="0">
                <a:latin typeface="Times New Roman" pitchFamily="18" charset="0"/>
                <a:cs typeface="Times New Roman" pitchFamily="18" charset="0"/>
              </a:rPr>
              <a:t> до </a:t>
            </a:r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900" b="1" dirty="0">
                <a:latin typeface="Times New Roman" pitchFamily="18" charset="0"/>
                <a:cs typeface="Times New Roman" pitchFamily="18" charset="0"/>
              </a:rPr>
              <a:t> лет) </a:t>
            </a:r>
            <a:endParaRPr lang="ru-RU" sz="49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  <a:buNone/>
            </a:pPr>
            <a:endParaRPr lang="ru-RU" sz="49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4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 для детей дошкольного возраста (3 – 7 лет</a:t>
            </a:r>
            <a:r>
              <a:rPr lang="ru-RU" sz="4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общеразвивающей направленности </a:t>
            </a:r>
            <a:endParaRPr lang="ru-RU" sz="49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fontAlgn="base">
              <a:lnSpc>
                <a:spcPct val="120000"/>
              </a:lnSpc>
              <a:spcBef>
                <a:spcPts val="0"/>
              </a:spcBef>
            </a:pPr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>группа</a:t>
            </a:r>
            <a:r>
              <a:rPr lang="ru-RU" sz="4900" b="1" dirty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>"Почемучки</a:t>
            </a:r>
            <a:r>
              <a:rPr lang="ru-RU" sz="4900" b="1" dirty="0">
                <a:latin typeface="Times New Roman" pitchFamily="18" charset="0"/>
                <a:cs typeface="Times New Roman" pitchFamily="18" charset="0"/>
              </a:rPr>
              <a:t>" детей дошкольного возраста (от </a:t>
            </a:r>
            <a:r>
              <a:rPr lang="ru-RU" sz="49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900" b="1" dirty="0">
                <a:latin typeface="Times New Roman" pitchFamily="18" charset="0"/>
                <a:cs typeface="Times New Roman" pitchFamily="18" charset="0"/>
              </a:rPr>
              <a:t> до </a:t>
            </a:r>
            <a:r>
              <a:rPr lang="ru-RU" sz="49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4900" b="1" dirty="0">
                <a:latin typeface="Times New Roman" pitchFamily="18" charset="0"/>
                <a:cs typeface="Times New Roman" pitchFamily="18" charset="0"/>
              </a:rPr>
              <a:t> лет</a:t>
            </a:r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fontAlgn="base">
              <a:lnSpc>
                <a:spcPct val="120000"/>
              </a:lnSpc>
              <a:spcBef>
                <a:spcPts val="0"/>
              </a:spcBef>
            </a:pPr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>группа "Весельчаки</a:t>
            </a:r>
            <a:r>
              <a:rPr lang="ru-RU" sz="4900" b="1" dirty="0">
                <a:latin typeface="Times New Roman" pitchFamily="18" charset="0"/>
                <a:cs typeface="Times New Roman" pitchFamily="18" charset="0"/>
              </a:rPr>
              <a:t>"  детей дошкольного возраста (от </a:t>
            </a:r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>3 до 4 лет)</a:t>
            </a:r>
            <a:r>
              <a:rPr lang="ru-RU" sz="49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4900" dirty="0">
              <a:latin typeface="Times New Roman" pitchFamily="18" charset="0"/>
              <a:cs typeface="Times New Roman" pitchFamily="18" charset="0"/>
            </a:endParaRPr>
          </a:p>
          <a:p>
            <a:pPr marL="0" fontAlgn="base">
              <a:lnSpc>
                <a:spcPct val="120000"/>
              </a:lnSpc>
              <a:spcBef>
                <a:spcPts val="0"/>
              </a:spcBef>
            </a:pPr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>группа "</a:t>
            </a:r>
            <a:r>
              <a:rPr lang="ru-RU" sz="4900" b="1" dirty="0" err="1">
                <a:latin typeface="Times New Roman" pitchFamily="18" charset="0"/>
                <a:cs typeface="Times New Roman" pitchFamily="18" charset="0"/>
              </a:rPr>
              <a:t>Любознайки</a:t>
            </a:r>
            <a:r>
              <a:rPr lang="ru-RU" sz="4900" b="1" dirty="0">
                <a:latin typeface="Times New Roman" pitchFamily="18" charset="0"/>
                <a:cs typeface="Times New Roman" pitchFamily="18" charset="0"/>
              </a:rPr>
              <a:t>"  детей дошкольного возраста (от </a:t>
            </a:r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4900" b="1" dirty="0">
                <a:latin typeface="Times New Roman" pitchFamily="18" charset="0"/>
                <a:cs typeface="Times New Roman" pitchFamily="18" charset="0"/>
              </a:rPr>
              <a:t> до </a:t>
            </a:r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4900" b="1" dirty="0">
                <a:latin typeface="Times New Roman" pitchFamily="18" charset="0"/>
                <a:cs typeface="Times New Roman" pitchFamily="18" charset="0"/>
              </a:rPr>
              <a:t> лет</a:t>
            </a:r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4900" dirty="0">
              <a:latin typeface="Times New Roman" pitchFamily="18" charset="0"/>
              <a:cs typeface="Times New Roman" pitchFamily="18" charset="0"/>
            </a:endParaRPr>
          </a:p>
          <a:p>
            <a:pPr marL="0" fontAlgn="base">
              <a:lnSpc>
                <a:spcPct val="120000"/>
              </a:lnSpc>
              <a:spcBef>
                <a:spcPts val="0"/>
              </a:spcBef>
            </a:pPr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>группа "</a:t>
            </a:r>
            <a:r>
              <a:rPr lang="ru-RU" sz="4900" b="1" dirty="0">
                <a:latin typeface="Times New Roman" pitchFamily="18" charset="0"/>
                <a:cs typeface="Times New Roman" pitchFamily="18" charset="0"/>
              </a:rPr>
              <a:t>Мечтатели"  детей дошкольного возраста (от </a:t>
            </a:r>
            <a:r>
              <a:rPr lang="ru-RU" sz="49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4900" b="1" dirty="0">
                <a:latin typeface="Times New Roman" pitchFamily="18" charset="0"/>
                <a:cs typeface="Times New Roman" pitchFamily="18" charset="0"/>
              </a:rPr>
              <a:t> до </a:t>
            </a:r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>лет</a:t>
            </a:r>
            <a:r>
              <a:rPr lang="ru-RU" sz="4900" b="1" dirty="0">
                <a:latin typeface="Times New Roman" pitchFamily="18" charset="0"/>
                <a:cs typeface="Times New Roman" pitchFamily="18" charset="0"/>
              </a:rPr>
              <a:t>) </a:t>
            </a:r>
            <a:endParaRPr lang="ru-RU" sz="4900" dirty="0">
              <a:latin typeface="Times New Roman" pitchFamily="18" charset="0"/>
              <a:cs typeface="Times New Roman" pitchFamily="18" charset="0"/>
            </a:endParaRPr>
          </a:p>
          <a:p>
            <a:pPr marL="0" fontAlgn="base">
              <a:lnSpc>
                <a:spcPct val="120000"/>
              </a:lnSpc>
              <a:spcBef>
                <a:spcPts val="0"/>
              </a:spcBef>
            </a:pPr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>группа "</a:t>
            </a:r>
            <a:r>
              <a:rPr lang="ru-RU" sz="4900" b="1" dirty="0">
                <a:latin typeface="Times New Roman" pitchFamily="18" charset="0"/>
                <a:cs typeface="Times New Roman" pitchFamily="18" charset="0"/>
              </a:rPr>
              <a:t>Фантазеры"  детей дошкольного возраста (от </a:t>
            </a:r>
            <a:r>
              <a:rPr lang="ru-RU" sz="4900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4900" b="1" dirty="0">
                <a:latin typeface="Times New Roman" pitchFamily="18" charset="0"/>
                <a:cs typeface="Times New Roman" pitchFamily="18" charset="0"/>
              </a:rPr>
              <a:t> до </a:t>
            </a:r>
            <a:r>
              <a:rPr lang="ru-RU" sz="4900" b="1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4900" b="1" dirty="0">
                <a:latin typeface="Times New Roman" pitchFamily="18" charset="0"/>
                <a:cs typeface="Times New Roman" pitchFamily="18" charset="0"/>
              </a:rPr>
              <a:t> лет</a:t>
            </a:r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4900" dirty="0">
              <a:latin typeface="Times New Roman" pitchFamily="18" charset="0"/>
              <a:cs typeface="Times New Roman" pitchFamily="18" charset="0"/>
            </a:endParaRPr>
          </a:p>
          <a:p>
            <a:pPr marL="0" fontAlgn="base">
              <a:lnSpc>
                <a:spcPct val="120000"/>
              </a:lnSpc>
              <a:spcBef>
                <a:spcPts val="0"/>
              </a:spcBef>
            </a:pPr>
            <a:r>
              <a:rPr lang="ru-RU" sz="4900" b="1" dirty="0">
                <a:latin typeface="Times New Roman" pitchFamily="18" charset="0"/>
                <a:cs typeface="Times New Roman" pitchFamily="18" charset="0"/>
              </a:rPr>
              <a:t>группа </a:t>
            </a:r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4900" b="1" dirty="0">
                <a:latin typeface="Times New Roman" pitchFamily="18" charset="0"/>
                <a:cs typeface="Times New Roman" pitchFamily="18" charset="0"/>
              </a:rPr>
              <a:t>Умники"  детей дошкольного возраста (от </a:t>
            </a:r>
            <a:r>
              <a:rPr lang="ru-RU" sz="4900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4900" b="1" dirty="0">
                <a:latin typeface="Times New Roman" pitchFamily="18" charset="0"/>
                <a:cs typeface="Times New Roman" pitchFamily="18" charset="0"/>
              </a:rPr>
              <a:t> до </a:t>
            </a:r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4900" b="1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>лет</a:t>
            </a:r>
            <a:r>
              <a:rPr lang="ru-RU" sz="4900" b="1" dirty="0">
                <a:latin typeface="Times New Roman" pitchFamily="18" charset="0"/>
                <a:cs typeface="Times New Roman" pitchFamily="18" charset="0"/>
              </a:rPr>
              <a:t>) </a:t>
            </a:r>
            <a:endParaRPr lang="ru-RU" sz="49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fontAlgn="base">
              <a:lnSpc>
                <a:spcPct val="120000"/>
              </a:lnSpc>
              <a:spcBef>
                <a:spcPts val="0"/>
              </a:spcBef>
            </a:pPr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>группа "Знатоки</a:t>
            </a:r>
            <a:r>
              <a:rPr lang="ru-RU" sz="4900" b="1" dirty="0">
                <a:latin typeface="Times New Roman" pitchFamily="18" charset="0"/>
                <a:cs typeface="Times New Roman" pitchFamily="18" charset="0"/>
              </a:rPr>
              <a:t>"  детей дошкольного возраста (от </a:t>
            </a:r>
            <a:r>
              <a:rPr lang="ru-RU" sz="4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4900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4900" b="1" dirty="0">
                <a:latin typeface="Times New Roman" pitchFamily="18" charset="0"/>
                <a:cs typeface="Times New Roman" pitchFamily="18" charset="0"/>
              </a:rPr>
              <a:t> лет) </a:t>
            </a:r>
            <a:endParaRPr lang="ru-RU" sz="49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  <a:buNone/>
            </a:pPr>
            <a:endParaRPr lang="ru-RU" sz="49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группы </a:t>
            </a:r>
            <a:r>
              <a:rPr lang="ru-RU" sz="4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детей дошкольного возраста (3 – 7 лет) </a:t>
            </a:r>
            <a:endParaRPr lang="ru-RU" sz="49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компенсирующей </a:t>
            </a:r>
            <a:r>
              <a:rPr lang="ru-RU" sz="4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направленности </a:t>
            </a:r>
            <a:r>
              <a:rPr lang="ru-RU" sz="4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детей с ТНР</a:t>
            </a:r>
            <a:endParaRPr lang="ru-RU" sz="49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fontAlgn="base">
              <a:lnSpc>
                <a:spcPct val="120000"/>
              </a:lnSpc>
              <a:spcBef>
                <a:spcPts val="0"/>
              </a:spcBef>
            </a:pPr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>группа </a:t>
            </a:r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4900" b="1" dirty="0">
                <a:latin typeface="Times New Roman" pitchFamily="18" charset="0"/>
                <a:cs typeface="Times New Roman" pitchFamily="18" charset="0"/>
              </a:rPr>
              <a:t>Эрудиты"  детей дошкольного возраста (от </a:t>
            </a:r>
            <a:r>
              <a:rPr lang="ru-RU" sz="49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b="1" dirty="0">
                <a:latin typeface="Times New Roman" pitchFamily="18" charset="0"/>
                <a:cs typeface="Times New Roman" pitchFamily="18" charset="0"/>
              </a:rPr>
              <a:t>до 7 лет) </a:t>
            </a:r>
            <a:endParaRPr lang="ru-RU" sz="4900" dirty="0">
              <a:latin typeface="Times New Roman" pitchFamily="18" charset="0"/>
              <a:cs typeface="Times New Roman" pitchFamily="18" charset="0"/>
            </a:endParaRPr>
          </a:p>
          <a:p>
            <a:pPr marL="0" fontAlgn="base">
              <a:lnSpc>
                <a:spcPct val="120000"/>
              </a:lnSpc>
              <a:spcBef>
                <a:spcPts val="0"/>
              </a:spcBef>
            </a:pPr>
            <a:r>
              <a:rPr lang="ru-RU" sz="4900" b="1" dirty="0">
                <a:latin typeface="Times New Roman" pitchFamily="18" charset="0"/>
                <a:cs typeface="Times New Roman" pitchFamily="18" charset="0"/>
              </a:rPr>
              <a:t>группа </a:t>
            </a:r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4900" b="1" dirty="0" err="1">
                <a:latin typeface="Times New Roman" pitchFamily="18" charset="0"/>
                <a:cs typeface="Times New Roman" pitchFamily="18" charset="0"/>
              </a:rPr>
              <a:t>Буквоежки</a:t>
            </a:r>
            <a:r>
              <a:rPr lang="ru-RU" sz="4900" b="1" dirty="0">
                <a:latin typeface="Times New Roman" pitchFamily="18" charset="0"/>
                <a:cs typeface="Times New Roman" pitchFamily="18" charset="0"/>
              </a:rPr>
              <a:t>"  детей дошкольного возраста (от </a:t>
            </a:r>
            <a:r>
              <a:rPr lang="ru-RU" sz="49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900" b="1" dirty="0">
                <a:latin typeface="Times New Roman" pitchFamily="18" charset="0"/>
                <a:cs typeface="Times New Roman" pitchFamily="18" charset="0"/>
              </a:rPr>
              <a:t> до </a:t>
            </a:r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>6 лет</a:t>
            </a:r>
            <a:r>
              <a:rPr lang="ru-RU" sz="49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 fontAlgn="base">
              <a:buNone/>
            </a:pPr>
            <a:endParaRPr lang="ru-RU" sz="2900" dirty="0" smtClean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42908"/>
          </a:xfrm>
        </p:spPr>
        <p:txBody>
          <a:bodyPr>
            <a:noAutofit/>
          </a:bodyPr>
          <a:lstStyle/>
          <a:p>
            <a:pPr lvl="0" algn="ctr"/>
            <a:r>
              <a:rPr lang="ru-RU" sz="28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Программы</a:t>
            </a:r>
            <a:br>
              <a:rPr lang="ru-RU" sz="28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800" b="1" dirty="0">
              <a:solidFill>
                <a:srgbClr val="660033"/>
              </a:solidFill>
            </a:endParaRPr>
          </a:p>
        </p:txBody>
      </p:sp>
      <p:pic>
        <p:nvPicPr>
          <p:cNvPr id="4" name="Picture 7" descr="https://yt3.ggpht.com/-WQzgKUY4KnY/AAAAAAAAAAI/AAAAAAAAAAA/Wic32YNFdVU/s900-c-k-no/phot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428736"/>
            <a:ext cx="1334257" cy="1134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Схема 4"/>
          <p:cNvGraphicFramePr/>
          <p:nvPr/>
        </p:nvGraphicFramePr>
        <p:xfrm>
          <a:off x="2214546" y="1643050"/>
          <a:ext cx="6429420" cy="85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7" descr="https://yt3.ggpht.com/-WQzgKUY4KnY/AAAAAAAAAAI/AAAAAAAAAAA/Wic32YNFdVU/s900-c-k-no/pho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571744"/>
            <a:ext cx="1334257" cy="1134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https://yt3.ggpht.com/-WQzgKUY4KnY/AAAAAAAAAAI/AAAAAAAAAAA/Wic32YNFdVU/s900-c-k-no/pho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786190"/>
            <a:ext cx="1334257" cy="1134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https://yt3.ggpht.com/-WQzgKUY4KnY/AAAAAAAAAAI/AAAAAAAAAAA/Wic32YNFdVU/s900-c-k-no/pho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5214950"/>
            <a:ext cx="1334257" cy="1134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Схема 11"/>
          <p:cNvGraphicFramePr/>
          <p:nvPr/>
        </p:nvGraphicFramePr>
        <p:xfrm>
          <a:off x="2143109" y="2786058"/>
          <a:ext cx="6715172" cy="78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3" name="Схема 12"/>
          <p:cNvGraphicFramePr/>
          <p:nvPr/>
        </p:nvGraphicFramePr>
        <p:xfrm>
          <a:off x="2000232" y="4071942"/>
          <a:ext cx="7143768" cy="85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4" name="Схема 13"/>
          <p:cNvGraphicFramePr/>
          <p:nvPr/>
        </p:nvGraphicFramePr>
        <p:xfrm>
          <a:off x="1714480" y="5357826"/>
          <a:ext cx="7215238" cy="85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429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Цель   </a:t>
            </a:r>
            <a:endParaRPr lang="ru-RU" sz="3200" b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14422"/>
            <a:ext cx="8686800" cy="48657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Программы: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разностороннее развитие ребёнка в период дошкольного детства с учётом возрастных и индивидуальных особенностей на основе духовно-нравственных ценностей российского народа, исторических и национально-культурных традиций.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75722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Принципы и подходы  </a:t>
            </a:r>
            <a:r>
              <a:rPr lang="ru-RU" sz="32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ОП </a:t>
            </a:r>
            <a:r>
              <a:rPr lang="ru-RU" sz="32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ДОУ</a:t>
            </a:r>
            <a:endParaRPr lang="ru-RU" sz="3200" b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85860"/>
            <a:ext cx="8686800" cy="5572140"/>
          </a:xfrm>
        </p:spPr>
        <p:txBody>
          <a:bodyPr>
            <a:normAutofit fontScale="92500" lnSpcReduction="20000"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полноценное проживание ребёнком всех этапов детства (младенческого, раннего и дошкольного возрастов), обогащение (амплификация) детского развития;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построение образовательной деятельности на основе индивидуальных особенностей каждого ребёнка, при котором сам ребёнок становится активным в выборе содержания своего образования, становится субъектом образования;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содействие и сотрудничество детей и родителей (законных представителей), совершеннолетних членов семьи, принимающих участие в воспитании детей младенческого, раннего и дошкольного возрастов, а также педагогических работников (далее вместе - взрослые);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признание ребёнка полноценным участником (субъектом) образовательных отношений;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поддержка инициативы детей в различных видах деятельности;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сотрудничество ДОУ с семьей;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приобщение детей к социокультурным нормам, традициям семьи, общества и государства;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формирование познавательных интересов и познавательных действий ребёнка в различных видах деятельности;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возрастная адекватность дошкольного образования (соответствие условий, требований, методов возрасту и особенностям развития);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учёт этнокультурной ситуации развития детей.</a:t>
            </a:r>
          </a:p>
          <a:p>
            <a:endParaRPr lang="ru-RU" sz="2000" dirty="0"/>
          </a:p>
          <a:p>
            <a:pPr marL="0" indent="0">
              <a:buNone/>
            </a:pPr>
            <a:endParaRPr lang="ru-RU" dirty="0">
              <a:solidFill>
                <a:srgbClr val="660066"/>
              </a:solidFill>
              <a:latin typeface="Georg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660033"/>
                </a:solidFill>
                <a:latin typeface="Times New Roman" pitchFamily="16" charset="0"/>
              </a:rPr>
              <a:t>Возрастные психофизические особенности развития каждого возраста детей</a:t>
            </a:r>
            <a:endParaRPr lang="ru-RU" sz="2400" b="1" dirty="0">
              <a:solidFill>
                <a:srgbClr val="66003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14422"/>
            <a:ext cx="8686800" cy="5382930"/>
          </a:xfrm>
        </p:spPr>
        <p:txBody>
          <a:bodyPr>
            <a:normAutofit fontScale="77500" lnSpcReduction="20000"/>
          </a:bodyPr>
          <a:lstStyle/>
          <a:p>
            <a:pPr algn="ctr">
              <a:buClr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34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-2 года </a:t>
            </a:r>
            <a:r>
              <a:rPr lang="ru-RU" sz="3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«НЕПОСЕДЫ»</a:t>
            </a:r>
          </a:p>
          <a:p>
            <a:pPr>
              <a:buClrTx/>
              <a:buFont typeface="Wingdings" pitchFamily="2" charset="2"/>
              <a:buChar char="q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u="sng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Ключ возраста</a:t>
            </a:r>
            <a:r>
              <a:rPr lang="ru-RU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. Активность, инициативность и самостоятельность ребёнка определяется возможностями его самостоятельного перемещения в пространстве</a:t>
            </a:r>
            <a:endParaRPr lang="ru-RU" b="1" dirty="0" smtClean="0">
              <a:solidFill>
                <a:srgbClr val="660033"/>
              </a:solidFill>
              <a:latin typeface="Times New Roman" pitchFamily="18" charset="0"/>
              <a:ea typeface="SimSun" charset="-122"/>
              <a:cs typeface="Times New Roman" pitchFamily="18" charset="0"/>
            </a:endParaRPr>
          </a:p>
          <a:p>
            <a:pPr algn="ctr">
              <a:buClr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400" b="1" dirty="0" smtClean="0">
                <a:solidFill>
                  <a:srgbClr val="660033"/>
                </a:solidFill>
                <a:latin typeface="Times New Roman" pitchFamily="16" charset="0"/>
                <a:ea typeface="SimSun" charset="-122"/>
              </a:rPr>
              <a:t>Дети от </a:t>
            </a:r>
            <a:r>
              <a:rPr lang="ru-RU" sz="3400" b="1" dirty="0" smtClean="0">
                <a:solidFill>
                  <a:srgbClr val="660033"/>
                </a:solidFill>
                <a:latin typeface="Times New Roman" pitchFamily="16" charset="0"/>
                <a:ea typeface="SimSun" charset="-122"/>
              </a:rPr>
              <a:t>2 - 3 </a:t>
            </a:r>
            <a:r>
              <a:rPr lang="ru-RU" sz="3400" b="1" dirty="0" smtClean="0">
                <a:solidFill>
                  <a:srgbClr val="660033"/>
                </a:solidFill>
                <a:latin typeface="Times New Roman" pitchFamily="16" charset="0"/>
                <a:ea typeface="SimSun" charset="-122"/>
              </a:rPr>
              <a:t>лет - «ДУМАЮ, ДЕЙСТВУЯ!»</a:t>
            </a:r>
          </a:p>
          <a:p>
            <a:pPr>
              <a:buClrTx/>
              <a:buFont typeface="Wingdings" pitchFamily="2" charset="2"/>
              <a:buChar char="q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u="sng" dirty="0" smtClean="0">
                <a:solidFill>
                  <a:srgbClr val="660033"/>
                </a:solidFill>
                <a:latin typeface="Times New Roman" pitchFamily="16" charset="0"/>
                <a:ea typeface="SimSun" charset="-122"/>
              </a:rPr>
              <a:t>Ключ возраста</a:t>
            </a:r>
            <a:r>
              <a:rPr lang="ru-RU" dirty="0" smtClean="0">
                <a:solidFill>
                  <a:srgbClr val="660033"/>
                </a:solidFill>
                <a:latin typeface="Times New Roman" pitchFamily="16" charset="0"/>
                <a:ea typeface="SimSun" charset="-122"/>
              </a:rPr>
              <a:t>: до 5 лет все основные психические процессы -внимание, мышление, память носят у ребенка непроизвольный характер</a:t>
            </a:r>
            <a:r>
              <a:rPr lang="ru-RU" sz="1600" dirty="0" smtClean="0">
                <a:solidFill>
                  <a:srgbClr val="660033"/>
                </a:solidFill>
                <a:latin typeface="Times New Roman" pitchFamily="16" charset="0"/>
                <a:ea typeface="SimSun" charset="-122"/>
              </a:rPr>
              <a:t>.</a:t>
            </a:r>
          </a:p>
          <a:p>
            <a:pPr marL="0" indent="0" algn="ctr">
              <a:buClr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 dirty="0" smtClean="0">
                <a:solidFill>
                  <a:srgbClr val="660033"/>
                </a:solidFill>
                <a:latin typeface="Times New Roman" pitchFamily="16" charset="0"/>
                <a:ea typeface="SimSun" charset="-122"/>
              </a:rPr>
              <a:t>Дети от </a:t>
            </a:r>
            <a:r>
              <a:rPr lang="ru-RU" sz="3600" b="1" dirty="0" smtClean="0">
                <a:solidFill>
                  <a:srgbClr val="660033"/>
                </a:solidFill>
                <a:latin typeface="Times New Roman" pitchFamily="16" charset="0"/>
                <a:ea typeface="SimSun" charset="-122"/>
              </a:rPr>
              <a:t>3 - 4 </a:t>
            </a:r>
            <a:r>
              <a:rPr lang="ru-RU" sz="3600" b="1" dirty="0" smtClean="0">
                <a:solidFill>
                  <a:srgbClr val="660033"/>
                </a:solidFill>
                <a:latin typeface="Times New Roman" pitchFamily="16" charset="0"/>
                <a:ea typeface="SimSun" charset="-122"/>
              </a:rPr>
              <a:t>лет - «Я САМ!»</a:t>
            </a:r>
          </a:p>
          <a:p>
            <a:pPr>
              <a:buClrTx/>
              <a:buFont typeface="Wingdings" pitchFamily="2" charset="2"/>
              <a:buChar char="q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ru-RU" u="sng" dirty="0" smtClean="0">
                <a:solidFill>
                  <a:srgbClr val="660033"/>
                </a:solidFill>
                <a:latin typeface="Times New Roman" pitchFamily="16" charset="0"/>
                <a:ea typeface="SimSun" charset="-122"/>
              </a:rPr>
              <a:t>Ключ возраста</a:t>
            </a:r>
            <a:r>
              <a:rPr lang="ru-RU" dirty="0" smtClean="0">
                <a:solidFill>
                  <a:srgbClr val="660033"/>
                </a:solidFill>
                <a:latin typeface="Times New Roman" pitchFamily="16" charset="0"/>
                <a:ea typeface="SimSun" charset="-122"/>
              </a:rPr>
              <a:t>: в период от 2,5-3,5 лет ребенок проживает кризис трех лет. Он начинает осознавать себя отдельным человеческим существом, имеющим собственную волю. Его поведение-череда «Я хочу!» и «Я не хочу!»;</a:t>
            </a:r>
          </a:p>
          <a:p>
            <a:pPr marL="0" indent="0">
              <a:buClr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ru-RU" dirty="0">
                <a:solidFill>
                  <a:srgbClr val="660033"/>
                </a:solidFill>
                <a:latin typeface="Times New Roman" pitchFamily="16" charset="0"/>
                <a:ea typeface="SimSun" charset="-122"/>
              </a:rPr>
              <a:t> </a:t>
            </a:r>
            <a:r>
              <a:rPr lang="ru-RU" dirty="0" smtClean="0">
                <a:solidFill>
                  <a:srgbClr val="660033"/>
                </a:solidFill>
                <a:latin typeface="Times New Roman" pitchFamily="16" charset="0"/>
                <a:ea typeface="SimSun" charset="-122"/>
              </a:rPr>
              <a:t>   «Я буду!» и «Я не буду!».</a:t>
            </a:r>
          </a:p>
        </p:txBody>
      </p:sp>
      <p:pic>
        <p:nvPicPr>
          <p:cNvPr id="5" name="Picture 13" descr="http://schtern.com/assets/images/217163-Entwicklungshilf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152" y="5013176"/>
            <a:ext cx="3030036" cy="1739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769</TotalTime>
  <Words>2099</Words>
  <Application>Microsoft Office PowerPoint</Application>
  <PresentationFormat>Экран (4:3)</PresentationFormat>
  <Paragraphs>257</Paragraphs>
  <Slides>26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Трек</vt:lpstr>
      <vt:lpstr>Дополнительный раздел (для родителей)</vt:lpstr>
      <vt:lpstr>    образовательная программа ДОУ разработана в соответствии  с ФГОС ДО и ФОП ДО</vt:lpstr>
      <vt:lpstr> Общие сведения </vt:lpstr>
      <vt:lpstr> Характеристика ДОУ</vt:lpstr>
      <vt:lpstr>Количество групп в  ДОУ</vt:lpstr>
      <vt:lpstr>Структура Программы   </vt:lpstr>
      <vt:lpstr>Цель   </vt:lpstr>
      <vt:lpstr>Принципы и подходы  ОП ДОУ</vt:lpstr>
      <vt:lpstr>Возрастные психофизические особенности развития каждого возраста детей</vt:lpstr>
      <vt:lpstr>Возрастные психофизические особенности развития каждого возраста детей</vt:lpstr>
      <vt:lpstr>Планируемые результаты освоения Программы</vt:lpstr>
      <vt:lpstr>Планируемые результаты освоения Программы</vt:lpstr>
      <vt:lpstr>Планируемые результаты освоения Программы</vt:lpstr>
      <vt:lpstr>Планируемые результаты освоения Программы</vt:lpstr>
      <vt:lpstr>Планируемые результаты освоения Программы</vt:lpstr>
      <vt:lpstr>     Образовательные области  Программы   Содержание Программы включает различные виды деятельности совокупность, которых обеспечивает разностороннее развитие детей с учетом их возрастных и индивидуальных особенностей в образовательных областях: </vt:lpstr>
      <vt:lpstr>Виды деятельности</vt:lpstr>
      <vt:lpstr>Виды деятельности</vt:lpstr>
      <vt:lpstr> Организационный раздел</vt:lpstr>
      <vt:lpstr> Организационный раздел</vt:lpstr>
      <vt:lpstr>Программы, реализуемые в ДОУ</vt:lpstr>
      <vt:lpstr>Основные формы сотрудничества  с родителями (законными представителями) воспитанников</vt:lpstr>
      <vt:lpstr>Принципы взаимодействия  с семьями воспитанников</vt:lpstr>
      <vt:lpstr>Модель сотрудничества семьи и детского сада </vt:lpstr>
      <vt:lpstr>Модель сотрудничества семьи и детского сада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Дополнительный раздел</dc:title>
  <cp:lastModifiedBy>Admin</cp:lastModifiedBy>
  <cp:revision>109</cp:revision>
  <dcterms:modified xsi:type="dcterms:W3CDTF">2023-10-31T17:45:57Z</dcterms:modified>
</cp:coreProperties>
</file>