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4" r:id="rId9"/>
    <p:sldId id="265"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6" autoAdjust="0"/>
    <p:restoredTop sz="94660"/>
  </p:normalViewPr>
  <p:slideViewPr>
    <p:cSldViewPr>
      <p:cViewPr varScale="1">
        <p:scale>
          <a:sx n="69" d="100"/>
          <a:sy n="69" d="100"/>
        </p:scale>
        <p:origin x="-8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F92AEFA-B8A0-45EB-B6EC-D678B4EF5925}" type="datetimeFigureOut">
              <a:rPr lang="ru-RU" smtClean="0"/>
              <a:pPr/>
              <a:t>19.07.2023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71EE0E2-EC96-4286-9510-8953D8FCA09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2AEFA-B8A0-45EB-B6EC-D678B4EF5925}" type="datetimeFigureOut">
              <a:rPr lang="ru-RU" smtClean="0"/>
              <a:pPr/>
              <a:t>19.07.2023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EE0E2-EC96-4286-9510-8953D8FCA0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ChangeArrowheads="1"/>
          </p:cNvSpPr>
          <p:nvPr/>
        </p:nvSpPr>
        <p:spPr bwMode="auto">
          <a:xfrm>
            <a:off x="3923928" y="1679251"/>
            <a:ext cx="5220072"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Игры для самостоятельной деятельности</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 в музыкальном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800" b="1" i="1" u="none" strike="noStrike" cap="none" normalizeH="0" baseline="0" dirty="0" smtClean="0">
                <a:ln>
                  <a:noFill/>
                </a:ln>
                <a:solidFill>
                  <a:srgbClr val="C00000"/>
                </a:solidFill>
                <a:effectLst/>
                <a:latin typeface="Georgia" pitchFamily="18" charset="0"/>
                <a:ea typeface="Calibri" pitchFamily="34" charset="0"/>
                <a:cs typeface="Times New Roman" pitchFamily="18" charset="0"/>
              </a:rPr>
              <a:t>уголке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4860032" y="4221088"/>
            <a:ext cx="3430747" cy="307777"/>
          </a:xfrm>
          <a:prstGeom prst="rect">
            <a:avLst/>
          </a:prstGeom>
          <a:noFill/>
        </p:spPr>
        <p:txBody>
          <a:bodyPr wrap="none" rtlCol="0">
            <a:spAutoFit/>
          </a:bodyPr>
          <a:lstStyle/>
          <a:p>
            <a:r>
              <a:rPr lang="ru-RU" sz="1400" b="1" dirty="0" smtClean="0">
                <a:solidFill>
                  <a:schemeClr val="tx2">
                    <a:lumMod val="50000"/>
                  </a:schemeClr>
                </a:solidFill>
                <a:latin typeface="Arial Black" pitchFamily="34" charset="0"/>
              </a:rPr>
              <a:t>Шпаргалка    для  воспитателей</a:t>
            </a:r>
            <a:endParaRPr lang="ru-RU" sz="1400" b="1" dirty="0">
              <a:solidFill>
                <a:schemeClr val="tx2">
                  <a:lumMod val="50000"/>
                </a:schemeClr>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Марина\Desktop\музыка1.jpg"/>
          <p:cNvPicPr>
            <a:picLocks noChangeAspect="1" noChangeArrowheads="1"/>
          </p:cNvPicPr>
          <p:nvPr/>
        </p:nvPicPr>
        <p:blipFill>
          <a:blip r:embed="rId2" cstate="print"/>
          <a:srcRect/>
          <a:stretch>
            <a:fillRect/>
          </a:stretch>
        </p:blipFill>
        <p:spPr bwMode="auto">
          <a:xfrm>
            <a:off x="4572000" y="0"/>
            <a:ext cx="4572000" cy="6858000"/>
          </a:xfrm>
          <a:prstGeom prst="rect">
            <a:avLst/>
          </a:prstGeom>
          <a:noFill/>
        </p:spPr>
      </p:pic>
      <p:pic>
        <p:nvPicPr>
          <p:cNvPr id="6" name="Picture 2" descr="C:\Users\Марина\Desktop\музыка2.jpg"/>
          <p:cNvPicPr>
            <a:picLocks noChangeAspect="1" noChangeArrowheads="1"/>
          </p:cNvPicPr>
          <p:nvPr/>
        </p:nvPicPr>
        <p:blipFill>
          <a:blip r:embed="rId3" cstate="print"/>
          <a:srcRect/>
          <a:stretch>
            <a:fillRect/>
          </a:stretch>
        </p:blipFill>
        <p:spPr bwMode="auto">
          <a:xfrm>
            <a:off x="0" y="0"/>
            <a:ext cx="4572000" cy="6858000"/>
          </a:xfrm>
          <a:prstGeom prst="rect">
            <a:avLst/>
          </a:prstGeom>
          <a:noFill/>
        </p:spPr>
      </p:pic>
      <p:sp>
        <p:nvSpPr>
          <p:cNvPr id="7" name="TextBox 6"/>
          <p:cNvSpPr txBox="1"/>
          <p:nvPr/>
        </p:nvSpPr>
        <p:spPr>
          <a:xfrm>
            <a:off x="971600" y="1196752"/>
            <a:ext cx="45719" cy="369332"/>
          </a:xfrm>
          <a:prstGeom prst="rect">
            <a:avLst/>
          </a:prstGeom>
          <a:noFill/>
        </p:spPr>
        <p:txBody>
          <a:bodyPr wrap="square" rtlCol="0">
            <a:spAutoFit/>
          </a:bodyPr>
          <a:lstStyle/>
          <a:p>
            <a:endParaRPr lang="ru-RU" dirty="0"/>
          </a:p>
        </p:txBody>
      </p:sp>
      <p:sp>
        <p:nvSpPr>
          <p:cNvPr id="10" name="Прямоугольник 9"/>
          <p:cNvSpPr/>
          <p:nvPr/>
        </p:nvSpPr>
        <p:spPr>
          <a:xfrm>
            <a:off x="323528" y="332656"/>
            <a:ext cx="4032448" cy="5016758"/>
          </a:xfrm>
          <a:prstGeom prst="rect">
            <a:avLst/>
          </a:prstGeom>
        </p:spPr>
        <p:txBody>
          <a:bodyPr wrap="square">
            <a:spAutoFit/>
          </a:bodyPr>
          <a:lstStyle/>
          <a:p>
            <a:pPr lvl="0" fontAlgn="base">
              <a:spcBef>
                <a:spcPct val="0"/>
              </a:spcBef>
              <a:spcAft>
                <a:spcPct val="0"/>
              </a:spcAft>
            </a:pPr>
            <a:r>
              <a:rPr lang="en-US" sz="1600" b="1" i="1" dirty="0">
                <a:solidFill>
                  <a:srgbClr val="C00000"/>
                </a:solidFill>
                <a:ea typeface="Calibri" pitchFamily="34" charset="0"/>
                <a:cs typeface="Times New Roman" pitchFamily="18" charset="0"/>
              </a:rPr>
              <a:t> </a:t>
            </a:r>
            <a:r>
              <a:rPr lang="en-US" sz="1600" b="1" i="1" dirty="0" smtClean="0">
                <a:solidFill>
                  <a:srgbClr val="C00000"/>
                </a:solidFill>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Aharoni" pitchFamily="2" charset="-79"/>
              </a:rPr>
              <a:t>«</a:t>
            </a:r>
            <a:r>
              <a:rPr kumimoji="0" lang="ru-RU" sz="1600" i="1" u="none" strike="noStrike" cap="none" normalizeH="0" baseline="0" dirty="0" smtClean="0">
                <a:ln>
                  <a:noFill/>
                </a:ln>
                <a:solidFill>
                  <a:srgbClr val="C00000"/>
                </a:solidFill>
                <a:effectLst/>
                <a:latin typeface="Arial Black" pitchFamily="34" charset="0"/>
                <a:ea typeface="Calibri" pitchFamily="34" charset="0"/>
                <a:cs typeface="Aharoni" pitchFamily="2" charset="-79"/>
              </a:rPr>
              <a:t>Веселый бубен</a:t>
            </a:r>
            <a:r>
              <a:rPr lang="ru-RU" sz="1600" i="1" dirty="0">
                <a:solidFill>
                  <a:srgbClr val="C00000"/>
                </a:solidFill>
                <a:latin typeface="Arial Black" pitchFamily="34" charset="0"/>
                <a:ea typeface="Calibri" pitchFamily="34" charset="0"/>
                <a:cs typeface="Aharoni" pitchFamily="2" charset="-79"/>
              </a:rPr>
              <a:t>»</a:t>
            </a:r>
            <a:r>
              <a:rPr kumimoji="0" lang="ru-RU" sz="1600" i="1" u="none" strike="noStrike" cap="none" normalizeH="0" baseline="0" dirty="0" smtClean="0">
                <a:ln>
                  <a:noFill/>
                </a:ln>
                <a:solidFill>
                  <a:schemeClr val="tx1"/>
                </a:solidFill>
                <a:effectLst/>
                <a:latin typeface="Arial Black" pitchFamily="34" charset="0"/>
                <a:ea typeface="Calibri" pitchFamily="34" charset="0"/>
                <a:cs typeface="Aharoni" pitchFamily="2" charset="-79"/>
              </a:rPr>
              <a:t> </a:t>
            </a:r>
            <a:endParaRPr kumimoji="0" lang="ru-RU" sz="1600" i="0" u="none" strike="noStrike" cap="none" normalizeH="0" baseline="0" dirty="0" smtClean="0">
              <a:ln>
                <a:noFill/>
              </a:ln>
              <a:solidFill>
                <a:schemeClr val="tx1"/>
              </a:solidFill>
              <a:effectLst/>
              <a:latin typeface="Arial Black" pitchFamily="34" charset="0"/>
              <a:cs typeface="Aharoni" pitchFamily="2" charset="-79"/>
            </a:endParaRPr>
          </a:p>
          <a:p>
            <a:pPr lvl="0" eaLnBrk="0" fontAlgn="base" hangingPunct="0">
              <a:spcBef>
                <a:spcPct val="0"/>
              </a:spcBef>
              <a:spcAft>
                <a:spcPct val="0"/>
              </a:spcAft>
            </a:pPr>
            <a:r>
              <a:rPr lang="ru-RU" sz="1600" b="1" dirty="0">
                <a:solidFill>
                  <a:srgbClr val="C00000"/>
                </a:solidFill>
                <a:ea typeface="Calibri" pitchFamily="34" charset="0"/>
                <a:cs typeface="Times New Roman" pitchFamily="18" charset="0"/>
              </a:rPr>
              <a:t> </a:t>
            </a:r>
            <a:r>
              <a:rPr lang="en-US" sz="1600" b="1" dirty="0" smtClean="0">
                <a:solidFill>
                  <a:srgbClr val="C00000"/>
                </a:solidFill>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(старший возраст)</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6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600" b="0" i="1" u="none" strike="noStrike" cap="none" normalizeH="0" baseline="0" dirty="0" smtClean="0">
                <a:ln>
                  <a:noFill/>
                </a:ln>
                <a:solidFill>
                  <a:schemeClr val="tx1"/>
                </a:solidFill>
                <a:effectLst/>
                <a:ea typeface="Calibri" pitchFamily="34" charset="0"/>
                <a:cs typeface="Times New Roman" pitchFamily="18" charset="0"/>
              </a:rPr>
              <a:t>развитие тембрового слуха, внимания и чувства ритма.</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«В руки ты его возьмешь,</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То ударишь, то встряхнешь,</a:t>
            </a:r>
            <a:endParaRPr kumimoji="0" lang="ru-RU" sz="16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Никогда он не скучает,</a:t>
            </a:r>
            <a:endParaRPr kumimoji="0" lang="ru-RU" sz="1600" b="0" i="0" u="none" strike="noStrike" cap="none" normalizeH="0" baseline="0" dirty="0" smtClean="0">
              <a:ln>
                <a:noFill/>
              </a:ln>
              <a:solidFill>
                <a:schemeClr val="tx1"/>
              </a:solidFill>
              <a:effectLst/>
              <a:cs typeface="Arial" pitchFamily="34" charset="0"/>
            </a:endParaRPr>
          </a:p>
          <a:p>
            <a:pPr lvl="0" fontAlgn="base">
              <a:spcBef>
                <a:spcPct val="0"/>
              </a:spcBef>
              <a:spcAft>
                <a:spcPct val="0"/>
              </a:spcAft>
            </a:pPr>
            <a:r>
              <a:rPr kumimoji="0" lang="en-US" sz="16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ea typeface="Calibri" pitchFamily="34" charset="0"/>
                <a:cs typeface="Times New Roman" pitchFamily="18" charset="0"/>
              </a:rPr>
              <a:t>Угадай, какой играет?»</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fontAlgn="base">
              <a:spcBef>
                <a:spcPct val="0"/>
              </a:spcBef>
              <a:spcAft>
                <a:spcPct val="0"/>
              </a:spcAft>
            </a:pPr>
            <a:r>
              <a:rPr kumimoji="0" lang="ru-RU" sz="1600" b="0" i="0"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бубны нескольких видов (маленький, средний, большой).</a:t>
            </a:r>
            <a:endParaRPr kumimoji="0" lang="en-US" sz="1600" b="0" i="0"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ru-RU" sz="16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600" b="0" i="0" u="none" strike="noStrike" cap="none" normalizeH="0" baseline="0" dirty="0" smtClean="0">
                <a:ln>
                  <a:noFill/>
                </a:ln>
                <a:solidFill>
                  <a:schemeClr val="tx1"/>
                </a:solidFill>
                <a:effectLst/>
                <a:ea typeface="Calibri" pitchFamily="34" charset="0"/>
                <a:cs typeface="Times New Roman" pitchFamily="18" charset="0"/>
              </a:rPr>
              <a:t>дети стоят спиной в круг, в центре круга ребенок с разными бубнами. Дети поют, а ведущий двигается хороводным шагом, по завершении песни останавливается и играет в бубен. Тот ребенок, за спиной которого он остановился должен узнать и сказать, какой из бубнов звучал. Если он ответил      правильно, он становиться ведущим.</a:t>
            </a:r>
            <a:endParaRPr kumimoji="0" lang="ru-RU" sz="1600" b="0" i="0" u="none" strike="noStrike" cap="none" normalizeH="0" baseline="0" dirty="0" smtClean="0">
              <a:ln>
                <a:noFill/>
              </a:ln>
              <a:solidFill>
                <a:schemeClr val="tx1"/>
              </a:solidFill>
              <a:effectLst/>
              <a:cs typeface="Arial" pitchFamily="34" charset="0"/>
            </a:endParaRPr>
          </a:p>
        </p:txBody>
      </p:sp>
      <p:sp>
        <p:nvSpPr>
          <p:cNvPr id="12" name="Прямоугольник 11"/>
          <p:cNvSpPr/>
          <p:nvPr/>
        </p:nvSpPr>
        <p:spPr>
          <a:xfrm>
            <a:off x="4716016" y="260648"/>
            <a:ext cx="4427984" cy="5078313"/>
          </a:xfrm>
          <a:prstGeom prst="rect">
            <a:avLst/>
          </a:prstGeom>
        </p:spPr>
        <p:txBody>
          <a:bodyPr wrap="square">
            <a:spAutoFit/>
          </a:bodyPr>
          <a:lstStyle/>
          <a:p>
            <a:pPr lvl="0" fontAlgn="base">
              <a:spcBef>
                <a:spcPct val="0"/>
              </a:spcBef>
              <a:spcAft>
                <a:spcPct val="0"/>
              </a:spcAft>
            </a:pP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r>
              <a:rPr kumimoji="0" lang="en-US"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«Не зевай»</a:t>
            </a:r>
            <a:r>
              <a:rPr kumimoji="0" lang="ru-RU" sz="1600" b="0" i="1"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(средний, старший возраст)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научить детей воспринимать и правильно передавать несложный ритмический рисунок, развивать память, совершенствовать умение различать структуру музыкального произведения.</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«Раз, два, три, </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ребенок исполняет на муз. </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p>
          <a:p>
            <a:pPr lvl="0" eaLnBrk="0" fontAlgn="base" hangingPunct="0">
              <a:spcBef>
                <a:spcPct val="0"/>
              </a:spcBef>
              <a:spcAft>
                <a:spcPct val="0"/>
              </a:spcAft>
            </a:pPr>
            <a:r>
              <a:rPr lang="en-US" sz="1400" b="1" dirty="0">
                <a:ea typeface="Calibri" pitchFamily="34" charset="0"/>
                <a:cs typeface="Times New Roman" pitchFamily="18" charset="0"/>
              </a:rPr>
              <a:t> </a:t>
            </a:r>
            <a:r>
              <a:rPr lang="en-US"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инструменте ритм</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Не зевай! </a:t>
            </a:r>
            <a:r>
              <a:rPr lang="en-US"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передает соседу муз. </a:t>
            </a:r>
            <a:r>
              <a:rPr lang="ru-RU" sz="1400" b="1" dirty="0">
                <a:ea typeface="Calibri" pitchFamily="34" charset="0"/>
                <a:cs typeface="Times New Roman" pitchFamily="18" charset="0"/>
              </a:rPr>
              <a:t>и</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нструмент</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Поиграл –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Передай!</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передают следующему соседу</a:t>
            </a:r>
            <a:r>
              <a:rPr kumimoji="0" lang="en-US"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Раз, два, три,-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Не спеши!  - передают следующему соседу  </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Как играть – выполняют действия первой строки</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a:t>
            </a:r>
            <a:br>
              <a:rPr kumimoji="0" lang="ru-RU" sz="1400" b="1" i="0" u="none" strike="noStrike" cap="none" normalizeH="0" baseline="0" dirty="0" smtClean="0">
                <a:ln>
                  <a:noFill/>
                </a:ln>
                <a:solidFill>
                  <a:schemeClr val="tx1"/>
                </a:solidFill>
                <a:effectLst/>
                <a:ea typeface="Calibri" pitchFamily="34" charset="0"/>
                <a:cs typeface="Times New Roman" pitchFamily="18" charset="0"/>
              </a:rPr>
            </a:b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r>
            <a:br>
              <a:rPr kumimoji="0" lang="ru-RU" sz="1400" b="1" i="0" u="none" strike="noStrike" cap="none" normalizeH="0" baseline="0" dirty="0" smtClean="0">
                <a:ln>
                  <a:noFill/>
                </a:ln>
                <a:solidFill>
                  <a:schemeClr val="tx1"/>
                </a:solidFill>
                <a:effectLst/>
                <a:ea typeface="Calibri" pitchFamily="34" charset="0"/>
                <a:cs typeface="Times New Roman" pitchFamily="18" charset="0"/>
              </a:rPr>
            </a:br>
            <a:r>
              <a:rPr kumimoji="0" lang="ru-RU" sz="1400" b="0" i="1" u="none" strike="noStrike" cap="none" normalizeH="0" baseline="0" dirty="0" smtClean="0">
                <a:ln>
                  <a:noFill/>
                </a:ln>
                <a:solidFill>
                  <a:schemeClr val="tx1"/>
                </a:solidFill>
                <a:effectLst/>
                <a:ea typeface="Calibri" pitchFamily="34" charset="0"/>
                <a:cs typeface="Times New Roman" pitchFamily="18" charset="0"/>
              </a:rPr>
              <a:t>Оборудование: любой музыкальный 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none" strike="noStrike" cap="none" normalizeH="0" baseline="0" dirty="0" smtClean="0">
                <a:ln>
                  <a:noFill/>
                </a:ln>
                <a:solidFill>
                  <a:schemeClr val="tx1"/>
                </a:solidFill>
                <a:effectLst/>
                <a:ea typeface="Calibri" pitchFamily="34" charset="0"/>
                <a:cs typeface="Times New Roman" pitchFamily="18" charset="0"/>
              </a:rPr>
              <a:t>Правила игры: дети сидят на ковре, одному из ребят педагог дает музыкальный инструмент. Под текст дети выполняют задания, у кого остался музыкальный инструмент придумывает свой ритмический рисунок, а дети повторяют его хлопками.</a:t>
            </a:r>
            <a:endParaRPr lang="ru-RU"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395536" y="332656"/>
            <a:ext cx="3888432" cy="4278094"/>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Загадки о музыкальных   </a:t>
            </a:r>
          </a:p>
          <a:p>
            <a:pPr lvl="0" fontAlgn="base">
              <a:spcBef>
                <a:spcPct val="0"/>
              </a:spcBef>
              <a:spcAft>
                <a:spcPct val="0"/>
              </a:spcAft>
            </a:pPr>
            <a:r>
              <a:rPr lang="ru-RU" sz="1600" b="1" i="1" dirty="0">
                <a:solidFill>
                  <a:srgbClr val="C00000"/>
                </a:solidFill>
                <a:latin typeface="Arial Black" pitchFamily="34" charset="0"/>
                <a:ea typeface="Calibri" pitchFamily="34" charset="0"/>
                <a:cs typeface="Times New Roman" pitchFamily="18" charset="0"/>
              </a:rPr>
              <a:t> </a:t>
            </a: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инструментах</a:t>
            </a:r>
            <a:r>
              <a:rPr lang="ru-RU" sz="1600" b="1"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расширение музыкального кругозора, развитие познавательного интереса к музыке, а также тембрового слуха, способности к самовыражению.</a:t>
            </a:r>
          </a:p>
          <a:p>
            <a:pPr lvl="0" eaLnBrk="0" fontAlgn="base" hangingPunct="0">
              <a:spcBef>
                <a:spcPct val="0"/>
              </a:spcBef>
              <a:spcAft>
                <a:spcPct val="0"/>
              </a:spcAft>
            </a:pP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sng" strike="noStrike" cap="none" normalizeH="0" baseline="0" dirty="0" smtClean="0">
                <a:ln>
                  <a:noFill/>
                </a:ln>
                <a:solidFill>
                  <a:schemeClr val="tx1"/>
                </a:solidFill>
                <a:effectLst/>
                <a:ea typeface="Calibri" pitchFamily="34" charset="0"/>
                <a:cs typeface="Times New Roman" pitchFamily="18" charset="0"/>
              </a:rPr>
              <a:t>Задания</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 музыкальный инструмент </a:t>
            </a:r>
          </a:p>
          <a:p>
            <a:pPr lvl="0" eaLnBrk="0" fontAlgn="base" hangingPunct="0">
              <a:spcBef>
                <a:spcPct val="0"/>
              </a:spcBef>
              <a:spcAft>
                <a:spcPct val="0"/>
              </a:spcAft>
            </a:pPr>
            <a:r>
              <a:rPr lang="ru-RU" sz="1400" b="1" dirty="0">
                <a:ea typeface="Calibri" pitchFamily="34" charset="0"/>
                <a:cs typeface="Times New Roman" pitchFamily="18" charset="0"/>
              </a:rPr>
              <a:t> </a:t>
            </a: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на картинке;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отгадай загадку про музыкальный  </a:t>
            </a:r>
          </a:p>
          <a:p>
            <a:pPr lvl="0" eaLnBrk="0" fontAlgn="base" hangingPunct="0">
              <a:spcBef>
                <a:spcPct val="0"/>
              </a:spcBef>
              <a:spcAft>
                <a:spcPct val="0"/>
              </a:spcAft>
            </a:pPr>
            <a:r>
              <a:rPr lang="ru-RU" sz="1400" b="1" dirty="0">
                <a:ea typeface="Calibri" pitchFamily="34" charset="0"/>
                <a:cs typeface="Times New Roman" pitchFamily="18" charset="0"/>
              </a:rPr>
              <a:t> </a:t>
            </a: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назови музыкальный инструмент;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покажи, как на нем играют;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b="1" dirty="0" smtClean="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сыграй</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пропой свою мелодию.</a:t>
            </a:r>
          </a:p>
          <a:p>
            <a:pPr lvl="0" eaLnBrk="0" fontAlgn="base" hangingPunct="0">
              <a:spcBef>
                <a:spcPct val="0"/>
              </a:spcBef>
              <a:spcAft>
                <a:spcPct val="0"/>
              </a:spcAft>
            </a:pPr>
            <a:endParaRPr kumimoji="0" lang="ru-RU" sz="1400" b="0" i="1" u="none" strike="noStrike" cap="none" normalizeH="0" baseline="0" dirty="0" smtClean="0">
              <a:ln>
                <a:noFill/>
              </a:ln>
              <a:solidFill>
                <a:schemeClr val="tx1"/>
              </a:solidFill>
              <a:effectLst/>
              <a:ea typeface="Calibri" pitchFamily="34" charset="0"/>
              <a:cs typeface="Times New Roman" pitchFamily="18"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картинки с музыкальными инструментами, разнообразные музыкальные инструменты, загадки.</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p:txBody>
      </p:sp>
      <p:sp>
        <p:nvSpPr>
          <p:cNvPr id="5" name="Прямоугольник 4"/>
          <p:cNvSpPr/>
          <p:nvPr/>
        </p:nvSpPr>
        <p:spPr>
          <a:xfrm>
            <a:off x="4932040" y="404664"/>
            <a:ext cx="3816424" cy="1661993"/>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r>
              <a:rPr kumimoji="0" lang="ru-RU" sz="1600"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Веселый оркестр</a:t>
            </a:r>
            <a:r>
              <a:rPr lang="ru-RU" sz="1600" i="1" dirty="0" smtClean="0">
                <a:solidFill>
                  <a:srgbClr val="C00000"/>
                </a:solidFill>
                <a:latin typeface="Arial Black" pitchFamily="34" charset="0"/>
                <a:ea typeface="Calibri" pitchFamily="34" charset="0"/>
                <a:cs typeface="Times New Roman" pitchFamily="18" charset="0"/>
              </a:rPr>
              <a:t>»</a:t>
            </a:r>
          </a:p>
          <a:p>
            <a:pPr lvl="0" fontAlgn="base">
              <a:spcBef>
                <a:spcPct val="0"/>
              </a:spcBef>
              <a:spcAft>
                <a:spcPct val="0"/>
              </a:spcAft>
            </a:pPr>
            <a:endParaRPr kumimoji="0" lang="ru-RU" sz="160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Задачи: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узнавать по слуху и виду музыкальные инструменты, рассказать об этом музыкальном инструменте.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музыкальный плакат с изображениями музыкальных инструментов.</a:t>
            </a:r>
          </a:p>
        </p:txBody>
      </p:sp>
      <p:sp>
        <p:nvSpPr>
          <p:cNvPr id="6" name="Прямоугольник 5"/>
          <p:cNvSpPr/>
          <p:nvPr/>
        </p:nvSpPr>
        <p:spPr>
          <a:xfrm>
            <a:off x="4788024" y="2276872"/>
            <a:ext cx="4176464" cy="584775"/>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lang="ru-RU" sz="1600" b="1" i="1" dirty="0">
                <a:solidFill>
                  <a:srgbClr val="C00000"/>
                </a:solidFill>
                <a:latin typeface="Arial Black" pitchFamily="34" charset="0"/>
                <a:ea typeface="Calibri" pitchFamily="34" charset="0"/>
                <a:cs typeface="Times New Roman" pitchFamily="18" charset="0"/>
              </a:rPr>
              <a:t>Мелодические колокольчики»</a:t>
            </a:r>
            <a:r>
              <a:rPr lang="ru-RU" sz="1600" dirty="0">
                <a:latin typeface="Arial Black"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Black" pitchFamily="34" charset="0"/>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Georgia" pitchFamily="18" charset="0"/>
                <a:ea typeface="Calibri" pitchFamily="34" charset="0"/>
                <a:cs typeface="Times New Roman" pitchFamily="18" charset="0"/>
              </a:rPr>
              <a:t>(средний, младший возраст)</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lang="ru-RU" sz="1400" dirty="0">
              <a:latin typeface="Arial" pitchFamily="34" charset="0"/>
              <a:cs typeface="Arial" pitchFamily="34" charset="0"/>
            </a:endParaRPr>
          </a:p>
        </p:txBody>
      </p:sp>
      <p:sp>
        <p:nvSpPr>
          <p:cNvPr id="7" name="Прямоугольник 6"/>
          <p:cNvSpPr/>
          <p:nvPr/>
        </p:nvSpPr>
        <p:spPr>
          <a:xfrm>
            <a:off x="5004048" y="2852935"/>
            <a:ext cx="3816424" cy="1446550"/>
          </a:xfrm>
          <a:prstGeom prst="rect">
            <a:avLst/>
          </a:prstGeom>
        </p:spPr>
        <p:txBody>
          <a:bodyPr wrap="square">
            <a:spAutoFit/>
          </a:bodyPr>
          <a:lstStyle/>
          <a:p>
            <a:pPr lvl="0" fontAlgn="base">
              <a:spcBef>
                <a:spcPct val="0"/>
              </a:spcBef>
              <a:spcAft>
                <a:spcPct val="0"/>
              </a:spcAft>
            </a:pPr>
            <a:r>
              <a:rPr lang="ru-RU"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У музыки звуки особые </a:t>
            </a:r>
            <a:r>
              <a:rPr lang="ru-RU" sz="1400" b="1" dirty="0">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Поющие, ясные, чистые,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Лучистые и бархатистые,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Прозрачные, будто хрустальные,</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Мелодические и музыкальные</a:t>
            </a:r>
            <a:r>
              <a:rPr lang="ru-RU" sz="1400" b="1" dirty="0">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колокольчики.</a:t>
            </a:r>
            <a:endParaRPr kumimoji="0" lang="ru-RU" sz="1400" b="0" i="0" u="none" strike="noStrike" cap="none" normalizeH="0" baseline="0" dirty="0" smtClean="0">
              <a:ln>
                <a:noFill/>
              </a:ln>
              <a:solidFill>
                <a:schemeClr val="tx1"/>
              </a:solidFill>
              <a:effectLst/>
              <a:cs typeface="Arial" pitchFamily="34" charset="0"/>
            </a:endParaRPr>
          </a:p>
        </p:txBody>
      </p:sp>
      <p:sp>
        <p:nvSpPr>
          <p:cNvPr id="8" name="Прямоугольник 7"/>
          <p:cNvSpPr/>
          <p:nvPr/>
        </p:nvSpPr>
        <p:spPr>
          <a:xfrm>
            <a:off x="4788024" y="4221088"/>
            <a:ext cx="4104456" cy="738664"/>
          </a:xfrm>
          <a:prstGeom prst="rect">
            <a:avLst/>
          </a:prstGeom>
        </p:spPr>
        <p:txBody>
          <a:bodyPr wrap="square">
            <a:spAutoFit/>
          </a:bodyPr>
          <a:lstStyle/>
          <a:p>
            <a:pPr lvl="0" eaLnBrk="0" fontAlgn="base" hangingPunct="0">
              <a:spcBef>
                <a:spcPct val="0"/>
              </a:spcBef>
              <a:spcAft>
                <a:spcPct val="0"/>
              </a:spcAft>
            </a:pP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дети произносят хором стихи. После каждой строчки звенят один раз в колокольчик, а в конце всего стихотворения звенят колокольчиками </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332656"/>
            <a:ext cx="4032448" cy="4555093"/>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К нам гости пришли</a:t>
            </a:r>
            <a:r>
              <a:rPr lang="ru-RU" sz="1600" b="1" i="1" dirty="0" smtClean="0">
                <a:solidFill>
                  <a:srgbClr val="C00000"/>
                </a:solidFill>
                <a:latin typeface="Arial Black" pitchFamily="34" charset="0"/>
                <a:ea typeface="Calibri" pitchFamily="34" charset="0"/>
                <a:cs typeface="Times New Roman" pitchFamily="18" charset="0"/>
              </a:rPr>
              <a:t>»</a:t>
            </a:r>
            <a:r>
              <a:rPr kumimoji="0" lang="ru-RU" sz="1600" b="0" i="0" u="none" strike="noStrike" cap="none" normalizeH="0" baseline="0" dirty="0" smtClean="0">
                <a:ln>
                  <a:noFill/>
                </a:ln>
                <a:solidFill>
                  <a:schemeClr val="tx1"/>
                </a:solidFill>
                <a:effectLst/>
                <a:latin typeface="Arial Black" pitchFamily="34" charset="0"/>
                <a:ea typeface="Calibri" pitchFamily="34" charset="0"/>
                <a:cs typeface="Times New Roman" pitchFamily="18" charset="0"/>
              </a:rPr>
              <a:t> </a:t>
            </a:r>
          </a:p>
          <a:p>
            <a:pPr lvl="0" fontAlgn="base">
              <a:spcBef>
                <a:spcPct val="0"/>
              </a:spcBef>
              <a:spcAft>
                <a:spcPct val="0"/>
              </a:spcAft>
            </a:pPr>
            <a:endParaRPr lang="ru-RU" sz="1000" dirty="0">
              <a:latin typeface="Calibri" pitchFamily="34" charset="0"/>
              <a:ea typeface="Calibri" pitchFamily="34" charset="0"/>
              <a:cs typeface="Times New Roman" pitchFamily="18" charset="0"/>
            </a:endParaRPr>
          </a:p>
          <a:p>
            <a:pPr lvl="0" fontAlgn="base">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игрушки бибабо (медведь, зайчик, лошадка, птичка), бубен, металлофон, музыкальный молоточек, колокольчик.</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 </a:t>
            </a: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воспитатель предлагает детям подойти к нему: «Дети, сегодня к нам в гости должны прийти игрушки». Слышится стук в дверь. Воспитатель подходит к двери и незаметно надевает на руку мишку: «Здравствуйте, дети, я пришел к вам в гости, чтобы с вами играть и плясать. Лена, сыграй мне на бубне, я попляшу». Девочка медленно ударяет в бубен, мишка в руках воспитателя ритмично переступает с ноги на ногу. Дети хлопают.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Аналогичным образом воспитатель обыгрывает приход других игрушек. Зайчик прыгает под быстрые удары молоточком на металлофоне, лошадка скачет под четкие, ритмические удары музыкального молоточка, птичка летит под звон колокольчика.</a:t>
            </a:r>
            <a:endParaRPr kumimoji="0" lang="ru-RU" sz="1400" b="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860032" y="332656"/>
            <a:ext cx="3888432" cy="4760664"/>
          </a:xfrm>
          <a:prstGeom prst="rect">
            <a:avLst/>
          </a:prstGeom>
        </p:spPr>
        <p:txBody>
          <a:bodyPr wrap="square">
            <a:spAutoFit/>
          </a:bodyPr>
          <a:lstStyle/>
          <a:p>
            <a:pPr lvl="0" fontAlgn="base">
              <a:spcBef>
                <a:spcPct val="0"/>
              </a:spcBef>
              <a:spcAft>
                <a:spcPct val="0"/>
              </a:spcAft>
            </a:pPr>
            <a:r>
              <a:rPr lang="ru-RU" sz="1600" b="1" i="1" dirty="0" smtClean="0">
                <a:solidFill>
                  <a:srgbClr val="C00000"/>
                </a:solidFill>
                <a:latin typeface="Arial Black" pitchFamily="34" charset="0"/>
                <a:ea typeface="Calibri" pitchFamily="34" charset="0"/>
                <a:cs typeface="Times New Roman" pitchFamily="18" charset="0"/>
              </a:rPr>
              <a:t>     «</a:t>
            </a:r>
            <a:r>
              <a:rPr kumimoji="0" lang="ru-RU" sz="1600" b="1" i="1"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Нам игрушки принесли</a:t>
            </a:r>
            <a:r>
              <a:rPr lang="ru-RU" sz="1600" b="1" i="1" dirty="0">
                <a:solidFill>
                  <a:srgbClr val="C00000"/>
                </a:solidFill>
                <a:latin typeface="Arial Black" pitchFamily="34" charset="0"/>
                <a:ea typeface="Calibri" pitchFamily="34" charset="0"/>
                <a:cs typeface="Times New Roman" pitchFamily="18" charset="0"/>
              </a:rPr>
              <a:t>»</a:t>
            </a:r>
            <a:endParaRPr kumimoji="0" lang="ru-RU" sz="1600" b="0" i="0" u="none" strike="noStrike" cap="none" normalizeH="0" baseline="0" dirty="0" smtClean="0">
              <a:ln>
                <a:noFill/>
              </a:ln>
              <a:solidFill>
                <a:srgbClr val="C00000"/>
              </a:solidFill>
              <a:effectLst/>
              <a:latin typeface="Arial Black" pitchFamily="34" charset="0"/>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lang="ru-RU" sz="1400" dirty="0" smtClean="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(младший возраст)</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1" u="sng" strike="noStrike" cap="none" normalizeH="0" baseline="0" dirty="0" smtClean="0">
                <a:ln>
                  <a:noFill/>
                </a:ln>
                <a:solidFill>
                  <a:schemeClr val="tx1"/>
                </a:solidFill>
                <a:effectLst/>
                <a:ea typeface="Calibri" pitchFamily="34" charset="0"/>
                <a:cs typeface="Times New Roman" pitchFamily="18" charset="0"/>
              </a:rPr>
              <a:t>Оборудование</a:t>
            </a:r>
            <a:r>
              <a:rPr kumimoji="0" lang="ru-RU" sz="1400" b="0" i="1" u="none" strike="noStrike" cap="none" normalizeH="0" baseline="0" dirty="0" smtClean="0">
                <a:ln>
                  <a:noFill/>
                </a:ln>
                <a:solidFill>
                  <a:schemeClr val="tx1"/>
                </a:solidFill>
                <a:effectLst/>
                <a:ea typeface="Calibri" pitchFamily="34" charset="0"/>
                <a:cs typeface="Times New Roman" pitchFamily="18" charset="0"/>
              </a:rPr>
              <a:t>: музыкальные игрушки: дудочка, колокольчик, музыкальный молоточек; кошка (мягкая игрушка); коробка.</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sng" strike="noStrike" cap="none" normalizeH="0" baseline="0" dirty="0" smtClean="0">
                <a:ln>
                  <a:noFill/>
                </a:ln>
                <a:solidFill>
                  <a:schemeClr val="tx1"/>
                </a:solidFill>
                <a:effectLst/>
                <a:ea typeface="Calibri" pitchFamily="34" charset="0"/>
                <a:cs typeface="Times New Roman" pitchFamily="18" charset="0"/>
              </a:rPr>
              <a:t>Правила игры</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воспитатель берет коробку, перевязанную лентой, достает оттуда кошку и поет песню </a:t>
            </a:r>
            <a:r>
              <a:rPr lang="ru-RU" sz="1400" dirty="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Серенькая кошечка</a:t>
            </a:r>
            <a:r>
              <a:rPr lang="ru-RU" sz="1400" dirty="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В. Витлина. Затем говорит, что в коробке лежат еще музыкальные игрушки, которые кошка даст детям, если они узнают их по звучанию.</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Педагог незаметно от детей (за небольшой ширмой) играет на музыкальных игрушках. Дети узнают их. Кошка дает игрушки ребенку, тот звенит колокольчиком (постукивает музыкальным молоточком, играет на дудочке). Затем кошка передает игрушку другому ребенку. Одна и та же дудочка не передается, желательно иметь их несколько.</a:t>
            </a:r>
            <a:endParaRPr kumimoji="0" lang="ru-RU" sz="14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Игру можно провести на праздничном утреннике или в часы досуга.</a:t>
            </a:r>
            <a:endParaRPr kumimoji="0" lang="ru-RU" sz="1400"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11" name="Прямоугольник 10"/>
          <p:cNvSpPr/>
          <p:nvPr/>
        </p:nvSpPr>
        <p:spPr>
          <a:xfrm>
            <a:off x="1115616" y="260648"/>
            <a:ext cx="2232248" cy="338554"/>
          </a:xfrm>
          <a:prstGeom prst="rect">
            <a:avLst/>
          </a:prstGeom>
        </p:spPr>
        <p:txBody>
          <a:bodyPr wrap="square">
            <a:spAutoFit/>
          </a:bodyPr>
          <a:lstStyle/>
          <a:p>
            <a:pPr lvl="0" algn="ctr" fontAlgn="base">
              <a:spcBef>
                <a:spcPct val="0"/>
              </a:spcBef>
              <a:spcAft>
                <a:spcPct val="0"/>
              </a:spcAft>
            </a:pPr>
            <a:r>
              <a:rPr lang="ru-RU" sz="1600" b="1" i="1" dirty="0">
                <a:solidFill>
                  <a:srgbClr val="C00000"/>
                </a:solidFill>
                <a:latin typeface="Arial Black" pitchFamily="34" charset="0"/>
                <a:ea typeface="Calibri" pitchFamily="34" charset="0"/>
                <a:cs typeface="Times New Roman" pitchFamily="18" charset="0"/>
              </a:rPr>
              <a:t>«Колпачки»</a:t>
            </a:r>
            <a:r>
              <a:rPr kumimoji="0" lang="ru-RU" sz="1600" b="0" i="0" u="none" strike="noStrike" cap="none" normalizeH="0" baseline="0" dirty="0" smtClean="0">
                <a:ln>
                  <a:noFill/>
                </a:ln>
                <a:solidFill>
                  <a:srgbClr val="C00000"/>
                </a:solidFill>
                <a:effectLst/>
                <a:latin typeface="Arial Black" pitchFamily="34" charset="0"/>
                <a:ea typeface="Calibri" pitchFamily="34" charset="0"/>
                <a:cs typeface="Times New Roman" pitchFamily="18" charset="0"/>
              </a:rPr>
              <a:t> </a:t>
            </a:r>
            <a:endParaRPr lang="ru-RU" sz="1600" dirty="0">
              <a:solidFill>
                <a:srgbClr val="C00000"/>
              </a:solidFill>
              <a:latin typeface="Arial Black" pitchFamily="34" charset="0"/>
              <a:cs typeface="Arial" pitchFamily="34" charset="0"/>
            </a:endParaRPr>
          </a:p>
        </p:txBody>
      </p:sp>
      <p:sp>
        <p:nvSpPr>
          <p:cNvPr id="12" name="Прямоугольник 11"/>
          <p:cNvSpPr/>
          <p:nvPr/>
        </p:nvSpPr>
        <p:spPr>
          <a:xfrm>
            <a:off x="251520" y="548680"/>
            <a:ext cx="4176464" cy="2246769"/>
          </a:xfrm>
          <a:prstGeom prst="rect">
            <a:avLst/>
          </a:prstGeom>
        </p:spPr>
        <p:txBody>
          <a:bodyPr wrap="square">
            <a:spAutoFit/>
          </a:bodyPr>
          <a:lstStyle/>
          <a:p>
            <a:pPr lvl="0" fontAlgn="base">
              <a:spcBef>
                <a:spcPct val="0"/>
              </a:spcBef>
              <a:spcAft>
                <a:spcPct val="0"/>
              </a:spcAft>
            </a:pPr>
            <a:r>
              <a:rPr kumimoji="0" lang="ru-RU" sz="1400" i="0" u="none" strike="noStrike" cap="none" normalizeH="0" baseline="0" dirty="0" smtClean="0">
                <a:ln>
                  <a:noFill/>
                </a:ln>
                <a:solidFill>
                  <a:schemeClr val="tx1"/>
                </a:solidFill>
                <a:effectLst/>
                <a:ea typeface="Calibri" pitchFamily="34" charset="0"/>
                <a:cs typeface="Times New Roman" pitchFamily="18" charset="0"/>
              </a:rPr>
              <a:t>                    (средний, младший возраст)</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i="1" u="sng" strike="noStrike" cap="none" normalizeH="0" baseline="0" dirty="0" smtClean="0">
                <a:ln>
                  <a:noFill/>
                </a:ln>
                <a:solidFill>
                  <a:schemeClr val="tx1"/>
                </a:solidFill>
                <a:effectLst/>
                <a:ea typeface="Calibri" pitchFamily="34" charset="0"/>
                <a:cs typeface="Times New Roman" pitchFamily="18" charset="0"/>
              </a:rPr>
              <a:t>Оборудование: </a:t>
            </a:r>
            <a:r>
              <a:rPr kumimoji="0" lang="ru-RU" sz="1400" i="1" u="none" strike="noStrike" cap="none" normalizeH="0" baseline="0" dirty="0" smtClean="0">
                <a:ln>
                  <a:noFill/>
                </a:ln>
                <a:solidFill>
                  <a:schemeClr val="tx1"/>
                </a:solidFill>
                <a:effectLst/>
                <a:ea typeface="Calibri" pitchFamily="34" charset="0"/>
                <a:cs typeface="Times New Roman" pitchFamily="18" charset="0"/>
              </a:rPr>
              <a:t>три красочных бумажных колпачка, детские музыкальные инструменты: губная гармошка, металлофон, балалайка. </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kumimoji="0" lang="ru-RU" sz="1400" i="0" u="sng" strike="noStrike" cap="none" normalizeH="0" baseline="0" dirty="0" smtClean="0">
                <a:ln>
                  <a:noFill/>
                </a:ln>
                <a:solidFill>
                  <a:schemeClr val="tx1"/>
                </a:solidFill>
                <a:effectLst/>
                <a:ea typeface="Calibri" pitchFamily="34" charset="0"/>
                <a:cs typeface="Times New Roman" pitchFamily="18" charset="0"/>
              </a:rPr>
              <a:t>Правила игры: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подгруппа детей сидит полукругом, перед ними стол, на нем под колпаками лежат музыкальные инструменты. Воспитатель вызывает к столу ребенка и будет играть. Для проверки ответа разрешается заглянуть под колпачок.</a:t>
            </a:r>
            <a:endParaRPr kumimoji="0" lang="ru-RU" sz="140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pPr>
            <a:r>
              <a:rPr lang="ru-RU" sz="1400" dirty="0">
                <a:ea typeface="Calibri" pitchFamily="34" charset="0"/>
                <a:cs typeface="Times New Roman" pitchFamily="18" charset="0"/>
              </a:rPr>
              <a:t> </a:t>
            </a:r>
            <a:r>
              <a:rPr kumimoji="0" lang="ru-RU" sz="1400" i="0" u="none" strike="noStrike" cap="none" normalizeH="0" baseline="0" dirty="0" smtClean="0">
                <a:ln>
                  <a:noFill/>
                </a:ln>
                <a:solidFill>
                  <a:schemeClr val="tx1"/>
                </a:solidFill>
                <a:effectLst/>
                <a:ea typeface="Calibri" pitchFamily="34" charset="0"/>
                <a:cs typeface="Times New Roman" pitchFamily="18" charset="0"/>
              </a:rPr>
              <a:t> Игра проводится в свободное от занятий время.</a:t>
            </a:r>
            <a:endParaRPr kumimoji="0" lang="ru-RU" sz="1400" i="0" u="none" strike="noStrike" cap="none" normalizeH="0" baseline="0" dirty="0" smtClean="0">
              <a:ln>
                <a:noFill/>
              </a:ln>
              <a:solidFill>
                <a:schemeClr val="tx1"/>
              </a:solidFill>
              <a:effectLst/>
              <a:cs typeface="Arial" pitchFamily="34" charset="0"/>
            </a:endParaRPr>
          </a:p>
        </p:txBody>
      </p:sp>
      <p:sp>
        <p:nvSpPr>
          <p:cNvPr id="6" name="Прямоугольник 5"/>
          <p:cNvSpPr/>
          <p:nvPr/>
        </p:nvSpPr>
        <p:spPr>
          <a:xfrm>
            <a:off x="4860032" y="404664"/>
            <a:ext cx="4104456" cy="3662541"/>
          </a:xfrm>
          <a:prstGeom prst="rect">
            <a:avLst/>
          </a:prstGeom>
        </p:spPr>
        <p:txBody>
          <a:bodyPr wrap="square">
            <a:spAutoFit/>
          </a:bodyPr>
          <a:lstStyle/>
          <a:p>
            <a:pPr lvl="0" fontAlgn="base">
              <a:spcBef>
                <a:spcPct val="0"/>
              </a:spcBef>
              <a:spcAft>
                <a:spcPct val="0"/>
              </a:spcAft>
            </a:pPr>
            <a:r>
              <a:rPr lang="ru-RU" sz="2000" i="1" dirty="0" smtClean="0">
                <a:solidFill>
                  <a:srgbClr val="00B05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«Наш оркестр»</a:t>
            </a:r>
          </a:p>
          <a:p>
            <a:pPr lvl="0" fontAlgn="base">
              <a:spcBef>
                <a:spcPct val="0"/>
              </a:spcBef>
              <a:spcAft>
                <a:spcPct val="0"/>
              </a:spcAft>
            </a:pP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a:t>
            </a:r>
            <a:r>
              <a:rPr lang="ru-RU" sz="1400" i="1" dirty="0" smtClean="0">
                <a:ea typeface="Calibri" pitchFamily="34" charset="0"/>
                <a:cs typeface="Times New Roman" pitchFamily="18" charset="0"/>
              </a:rPr>
              <a:t>: Детские музыкальные игрушки и инструменты (домры, балалайки, дудочки, колокольчики, бубны, угольники), большая коробка.</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  Ход игры. </a:t>
            </a:r>
            <a:r>
              <a:rPr lang="ru-RU" sz="1400" dirty="0" smtClean="0">
                <a:ea typeface="Calibri" pitchFamily="34" charset="0"/>
                <a:cs typeface="Times New Roman" pitchFamily="18" charset="0"/>
              </a:rPr>
              <a:t>Педагог говорит детям, что в детский сад пришла посылка, показывает ее, достает музыкальные </a:t>
            </a:r>
            <a:r>
              <a:rPr lang="ru-RU" sz="1400" dirty="0" err="1" smtClean="0">
                <a:ea typeface="Calibri" pitchFamily="34" charset="0"/>
                <a:cs typeface="Times New Roman" pitchFamily="18" charset="0"/>
              </a:rPr>
              <a:t>ипредлагает</a:t>
            </a:r>
            <a:r>
              <a:rPr lang="ru-RU" sz="1400" dirty="0" smtClean="0">
                <a:ea typeface="Calibri" pitchFamily="34" charset="0"/>
                <a:cs typeface="Times New Roman" pitchFamily="18" charset="0"/>
              </a:rPr>
              <a:t> ему повернуться спиной и отгадать, на чем он </a:t>
            </a:r>
            <a:r>
              <a:rPr lang="ru-RU" sz="1400" dirty="0" err="1" smtClean="0">
                <a:ea typeface="Calibri" pitchFamily="34" charset="0"/>
                <a:cs typeface="Times New Roman" pitchFamily="18" charset="0"/>
              </a:rPr>
              <a:t>нструменты</a:t>
            </a:r>
            <a:r>
              <a:rPr lang="ru-RU" sz="1400" dirty="0" smtClean="0">
                <a:ea typeface="Calibri" pitchFamily="34" charset="0"/>
                <a:cs typeface="Times New Roman" pitchFamily="18" charset="0"/>
              </a:rPr>
              <a:t> и раздает их детям (предварительное знакомство с каждым инструментом проводится на музыкальном занятии). Все играют на этих инструментах так, как им хочется. Эта игровая ситуация может быть использована на утреннике. После «творческой» игры, дети слушают игру детей старшей группы.</a:t>
            </a:r>
            <a:endParaRPr lang="ru-RU" sz="1400" dirty="0" smtClean="0">
              <a:cs typeface="Arial" pitchFamily="34" charset="0"/>
            </a:endParaRPr>
          </a:p>
        </p:txBody>
      </p:sp>
      <p:sp>
        <p:nvSpPr>
          <p:cNvPr id="7" name="Прямоугольник 6"/>
          <p:cNvSpPr/>
          <p:nvPr/>
        </p:nvSpPr>
        <p:spPr>
          <a:xfrm>
            <a:off x="251520" y="2852936"/>
            <a:ext cx="4176464" cy="2954655"/>
          </a:xfrm>
          <a:prstGeom prst="rect">
            <a:avLst/>
          </a:prstGeom>
        </p:spPr>
        <p:txBody>
          <a:bodyPr wrap="square">
            <a:spAutoFit/>
          </a:bodyPr>
          <a:lstStyle/>
          <a:p>
            <a:pPr lvl="0" fontAlgn="base">
              <a:spcBef>
                <a:spcPct val="0"/>
              </a:spcBef>
              <a:spcAft>
                <a:spcPct val="0"/>
              </a:spcAft>
            </a:pPr>
            <a:r>
              <a:rPr lang="ru-RU" sz="1400" i="1" dirty="0" smtClean="0">
                <a:solidFill>
                  <a:srgbClr val="C00000"/>
                </a:solidFill>
                <a:latin typeface="Arial Black" pitchFamily="34" charset="0"/>
                <a:ea typeface="Calibri" pitchFamily="34" charset="0"/>
                <a:cs typeface="Times New Roman" pitchFamily="18" charset="0"/>
              </a:rPr>
              <a:t>                 «Музыкальное лото»</a:t>
            </a:r>
            <a:endParaRPr lang="ru-RU" sz="14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latin typeface="Georgia" pitchFamily="18" charset="0"/>
                <a:ea typeface="Calibri" pitchFamily="34" charset="0"/>
                <a:cs typeface="Times New Roman" pitchFamily="18" charset="0"/>
              </a:rPr>
              <a:t>Игровой материал. </a:t>
            </a:r>
            <a:r>
              <a:rPr lang="ru-RU" sz="1400" i="1" dirty="0" smtClean="0">
                <a:latin typeface="Georgia" pitchFamily="18" charset="0"/>
                <a:ea typeface="Calibri" pitchFamily="34" charset="0"/>
                <a:cs typeface="Times New Roman" pitchFamily="18" charset="0"/>
              </a:rPr>
              <a:t>Карточки по числу играющих, на каждой нарисованы пять линеек (нотный стан), кружочки </a:t>
            </a:r>
            <a:r>
              <a:rPr lang="ru-RU" sz="1400" i="1" dirty="0" smtClean="0">
                <a:ea typeface="Calibri" pitchFamily="34" charset="0"/>
                <a:cs typeface="Times New Roman" pitchFamily="18" charset="0"/>
              </a:rPr>
              <a:t>–</a:t>
            </a:r>
            <a:r>
              <a:rPr lang="ru-RU" sz="1400" i="1" dirty="0" smtClean="0">
                <a:latin typeface="Georgia" pitchFamily="18" charset="0"/>
                <a:ea typeface="Calibri" pitchFamily="34" charset="0"/>
                <a:cs typeface="Times New Roman" pitchFamily="18" charset="0"/>
              </a:rPr>
              <a:t> ноты, детские (балалайка, металлофон, </a:t>
            </a:r>
            <a:r>
              <a:rPr lang="ru-RU" sz="1400" i="1" dirty="0" err="1" smtClean="0">
                <a:latin typeface="Georgia" pitchFamily="18" charset="0"/>
                <a:ea typeface="Calibri" pitchFamily="34" charset="0"/>
                <a:cs typeface="Times New Roman" pitchFamily="18" charset="0"/>
              </a:rPr>
              <a:t>триола</a:t>
            </a:r>
            <a:r>
              <a:rPr lang="ru-RU" sz="1400" i="1" dirty="0" smtClean="0">
                <a:latin typeface="Georgia" pitchFamily="18" charset="0"/>
                <a:ea typeface="Calibri" pitchFamily="34" charset="0"/>
                <a:cs typeface="Times New Roman" pitchFamily="18" charset="0"/>
              </a:rPr>
              <a:t>).</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u="sng" dirty="0" smtClean="0">
                <a:latin typeface="Georgia" pitchFamily="18" charset="0"/>
                <a:ea typeface="Calibri" pitchFamily="34" charset="0"/>
                <a:cs typeface="Times New Roman" pitchFamily="18" charset="0"/>
              </a:rPr>
              <a:t>Ход игры. </a:t>
            </a:r>
            <a:r>
              <a:rPr lang="ru-RU" sz="1400" dirty="0" smtClean="0">
                <a:latin typeface="Georgia" pitchFamily="18" charset="0"/>
                <a:ea typeface="Calibri" pitchFamily="34" charset="0"/>
                <a:cs typeface="Times New Roman" pitchFamily="18" charset="0"/>
              </a:rPr>
              <a:t>Ребенок </a:t>
            </a:r>
            <a:r>
              <a:rPr lang="ru-RU" sz="1400" dirty="0" smtClean="0">
                <a:ea typeface="Calibri" pitchFamily="34" charset="0"/>
                <a:cs typeface="Times New Roman" pitchFamily="18" charset="0"/>
              </a:rPr>
              <a:t>–</a:t>
            </a:r>
            <a:r>
              <a:rPr lang="ru-RU" sz="1400" dirty="0" smtClean="0">
                <a:latin typeface="Georgia" pitchFamily="18" charset="0"/>
                <a:ea typeface="Calibri" pitchFamily="34" charset="0"/>
                <a:cs typeface="Times New Roman" pitchFamily="18" charset="0"/>
              </a:rPr>
              <a:t> ведущий играет мелодию на одном из инструментов вверх, вниз или на одном звуке. Дети должны на карточке выложить ноты </a:t>
            </a:r>
            <a:r>
              <a:rPr lang="ru-RU" sz="1400" dirty="0" smtClean="0">
                <a:ea typeface="Calibri" pitchFamily="34" charset="0"/>
                <a:cs typeface="Times New Roman" pitchFamily="18" charset="0"/>
              </a:rPr>
              <a:t>–</a:t>
            </a:r>
            <a:r>
              <a:rPr lang="ru-RU" sz="1400" dirty="0" smtClean="0">
                <a:latin typeface="Georgia" pitchFamily="18" charset="0"/>
                <a:ea typeface="Calibri" pitchFamily="34" charset="0"/>
                <a:cs typeface="Times New Roman" pitchFamily="18" charset="0"/>
              </a:rPr>
              <a:t> кружочки от первой линейки до пятой, или от пятой до первой, или на одной линейке.</a:t>
            </a:r>
            <a:endParaRPr lang="ru-RU" sz="1400" dirty="0" smtClean="0">
              <a:latin typeface="Arial" pitchFamily="34" charset="0"/>
              <a:cs typeface="Arial" pitchFamily="34" charset="0"/>
            </a:endParaRPr>
          </a:p>
          <a:p>
            <a:pPr lvl="0" eaLnBrk="0" fontAlgn="base" hangingPunct="0">
              <a:spcBef>
                <a:spcPct val="0"/>
              </a:spcBef>
              <a:spcAft>
                <a:spcPct val="0"/>
              </a:spcAft>
            </a:pPr>
            <a:r>
              <a:rPr lang="ru-RU" sz="1400" dirty="0" smtClean="0">
                <a:latin typeface="Georgia" pitchFamily="18" charset="0"/>
                <a:ea typeface="Calibri" pitchFamily="34" charset="0"/>
                <a:cs typeface="Times New Roman" pitchFamily="18" charset="0"/>
              </a:rPr>
              <a:t>                        Игра проводится в свободное от             </a:t>
            </a:r>
          </a:p>
          <a:p>
            <a:pPr lvl="0" eaLnBrk="0" fontAlgn="base" hangingPunct="0">
              <a:spcBef>
                <a:spcPct val="0"/>
              </a:spcBef>
              <a:spcAft>
                <a:spcPct val="0"/>
              </a:spcAft>
            </a:pPr>
            <a:r>
              <a:rPr lang="ru-RU" sz="1400" dirty="0" smtClean="0">
                <a:latin typeface="Georgia" pitchFamily="18" charset="0"/>
                <a:ea typeface="Calibri" pitchFamily="34" charset="0"/>
                <a:cs typeface="Times New Roman" pitchFamily="18" charset="0"/>
              </a:rPr>
              <a:t>                                                             занятий время</a:t>
            </a:r>
            <a:r>
              <a:rPr lang="ru-RU" dirty="0" smtClean="0">
                <a:latin typeface="Georgia" pitchFamily="18" charset="0"/>
                <a:ea typeface="Calibri" pitchFamily="34" charset="0"/>
                <a:cs typeface="Times New Roman" pitchFamily="18" charset="0"/>
              </a:rPr>
              <a:t>.</a:t>
            </a:r>
            <a:endParaRPr lang="ru-RU" sz="2400"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404664"/>
            <a:ext cx="4032448" cy="3139321"/>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«Ступеньки»</a:t>
            </a: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a:t>
            </a:r>
            <a:r>
              <a:rPr lang="ru-RU" sz="1400" i="1" dirty="0" smtClean="0">
                <a:ea typeface="Calibri" pitchFamily="34" charset="0"/>
                <a:cs typeface="Times New Roman" pitchFamily="18" charset="0"/>
              </a:rPr>
              <a:t>. Лесенка из пяти ступенек, игрушки (матрешка, мишка, зайчик), детские музыкальные инструменты (металлофон, аккордеон, губная гармошка).</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Ребенок – ведущий исполняет на любом инструменте мелодию, другой ребенок определяет движение мелодии вверх, вниз или на одном звуке и соответственно передвигает игрушку (например, зайчика) по ступенькам лесенки вверх, вниз или постукивает на одной ступеньке. Следующий ребенок действует другой игрушкой.</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В игре участвует несколько детей.</a:t>
            </a:r>
            <a:endParaRPr lang="ru-RU" sz="1400" dirty="0" smtClean="0">
              <a:cs typeface="Arial" pitchFamily="34" charset="0"/>
            </a:endParaRPr>
          </a:p>
        </p:txBody>
      </p:sp>
      <p:sp>
        <p:nvSpPr>
          <p:cNvPr id="6" name="Прямоугольник 5"/>
          <p:cNvSpPr/>
          <p:nvPr/>
        </p:nvSpPr>
        <p:spPr>
          <a:xfrm>
            <a:off x="4932040" y="332656"/>
            <a:ext cx="3960440" cy="3077766"/>
          </a:xfrm>
          <a:prstGeom prst="rect">
            <a:avLst/>
          </a:prstGeom>
        </p:spPr>
        <p:txBody>
          <a:bodyPr wrap="square">
            <a:spAutoFit/>
          </a:bodyPr>
          <a:lstStyle/>
          <a:p>
            <a:pPr lvl="0" fontAlgn="base">
              <a:spcBef>
                <a:spcPct val="0"/>
              </a:spcBef>
              <a:spcAft>
                <a:spcPct val="0"/>
              </a:spcAft>
            </a:pPr>
            <a:r>
              <a:rPr lang="ru-RU" sz="2000" i="1" dirty="0" smtClean="0">
                <a:solidFill>
                  <a:srgbClr val="C0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 Найди нужный                             </a:t>
            </a:r>
          </a:p>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колокольчик»</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Игровой материал. </a:t>
            </a:r>
            <a:r>
              <a:rPr lang="ru-RU" sz="1400" dirty="0" smtClean="0">
                <a:ea typeface="Calibri" pitchFamily="34" charset="0"/>
                <a:cs typeface="Times New Roman" pitchFamily="18" charset="0"/>
              </a:rPr>
              <a:t>Пять наборов колокольчиков по типу «Валдай».</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В нем участвуют пять детей, один из них ведущий. Он садится за небольшой ширмой или спиной к играющим и звенит то одним, то другим колокольчиком. Дети должны в своем наборе найти колокольчик, соответствующий данному звучанию, и прозвенеть им. При повторении игры ведущим становится тот, кто правильно определял звучание каждого колокольчика.</a:t>
            </a:r>
            <a:endParaRPr lang="ru-RU" sz="1400" dirty="0" smtClean="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251520" y="188640"/>
            <a:ext cx="4104456" cy="5816977"/>
          </a:xfrm>
          <a:prstGeom prst="rect">
            <a:avLst/>
          </a:prstGeom>
        </p:spPr>
        <p:txBody>
          <a:bodyPr wrap="square">
            <a:spAutoFit/>
          </a:bodyPr>
          <a:lstStyle/>
          <a:p>
            <a:pPr lvl="0" fontAlgn="base">
              <a:spcBef>
                <a:spcPct val="0"/>
              </a:spcBef>
              <a:spcAft>
                <a:spcPct val="0"/>
              </a:spcAft>
            </a:pPr>
            <a:r>
              <a:rPr lang="ru-RU" sz="1200" b="1" i="1" dirty="0" smtClean="0">
                <a:solidFill>
                  <a:srgbClr val="1F497D"/>
                </a:solidFill>
                <a:ea typeface="Calibri" pitchFamily="34" charset="0"/>
                <a:cs typeface="Times New Roman" pitchFamily="18" charset="0"/>
              </a:rPr>
              <a:t>                                </a:t>
            </a:r>
            <a:r>
              <a:rPr lang="ru-RU" sz="1200" b="1" i="1" dirty="0" smtClean="0">
                <a:solidFill>
                  <a:srgbClr val="C00000"/>
                </a:solidFill>
                <a:latin typeface="Arial Black" pitchFamily="34" charset="0"/>
                <a:ea typeface="Calibri" pitchFamily="34" charset="0"/>
                <a:cs typeface="Times New Roman" pitchFamily="18" charset="0"/>
              </a:rPr>
              <a:t> «Повтори звуки»</a:t>
            </a:r>
            <a:endParaRPr lang="ru-RU" sz="12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200" i="1" u="sng" dirty="0" smtClean="0">
                <a:ea typeface="Calibri" pitchFamily="34" charset="0"/>
                <a:cs typeface="Times New Roman" pitchFamily="18" charset="0"/>
              </a:rPr>
              <a:t>Игровой материал</a:t>
            </a:r>
            <a:r>
              <a:rPr lang="ru-RU" sz="1200" i="1" dirty="0" smtClean="0">
                <a:ea typeface="Calibri" pitchFamily="34" charset="0"/>
                <a:cs typeface="Times New Roman" pitchFamily="18" charset="0"/>
              </a:rPr>
              <a:t>. Карточки (по числу играющих) с изображением трех бубенчиков; красный – «дан», желтый – «динь», зеленый – «дон»; маленькие карточки с изображением таких же бубенчиков (на каждом по одному); металлофон.</a:t>
            </a:r>
            <a:endParaRPr lang="ru-RU" sz="1200" dirty="0" smtClean="0">
              <a:cs typeface="Arial" pitchFamily="34" charset="0"/>
            </a:endParaRPr>
          </a:p>
          <a:p>
            <a:pPr lvl="0" eaLnBrk="0" fontAlgn="base" hangingPunct="0">
              <a:spcBef>
                <a:spcPct val="0"/>
              </a:spcBef>
              <a:spcAft>
                <a:spcPct val="0"/>
              </a:spcAft>
            </a:pPr>
            <a:r>
              <a:rPr lang="ru-RU" sz="1200" u="sng" dirty="0" smtClean="0">
                <a:ea typeface="Calibri" pitchFamily="34" charset="0"/>
                <a:cs typeface="Times New Roman" pitchFamily="18" charset="0"/>
              </a:rPr>
              <a:t>Ход игры</a:t>
            </a:r>
            <a:r>
              <a:rPr lang="ru-RU" sz="1200" dirty="0" smtClean="0">
                <a:ea typeface="Calibri" pitchFamily="34" charset="0"/>
                <a:cs typeface="Times New Roman" pitchFamily="18" charset="0"/>
              </a:rPr>
              <a:t>. Воспитатель – ведущий показывает детям большую карточку с бубенчиками: «Посмотрите, дети, на этой карточке нарисованы три бубенчика. Красный бубенчик звенит низко, мы назовем его «дан», он звучит так (поет до первой октавы): дан-дан-дан. Зеленый бубенчик звенит немного выше, мы назовем его «дон», он звучит так (поет ми первой октавы): дон-дон-дон. Желтый бубенчик звенит самым высоким звуком, мы назовем его «динь», и звучит он так (поет соль первой октавы): «динь-динь-динь». Педагог просит детей спеть, как звучат бубенчики: низкий, средний, высокий. Затем всем детям раздают по одной большой карточке.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  Воспитатель показывает маленькую карточку, например, с желтым бубенчиком. Тот, кто узнал, как звучит этот бубенчик, поет «динь — динь-динь» (соль первой октавы). Воспитатель дает ему карточку, и ребенок закрывает ею желтый бубенчик на большой карточке.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Металлофон можно использовать для проверки ответов детей, а также в том случае, если ребенок затрудняется спеть (он сам играет на металлофоне).</a:t>
            </a:r>
            <a:endParaRPr lang="ru-RU" sz="1200" dirty="0" smtClean="0">
              <a:cs typeface="Arial" pitchFamily="34" charset="0"/>
            </a:endParaRPr>
          </a:p>
          <a:p>
            <a:pPr lvl="0" eaLnBrk="0" fontAlgn="base" hangingPunct="0">
              <a:spcBef>
                <a:spcPct val="0"/>
              </a:spcBef>
              <a:spcAft>
                <a:spcPct val="0"/>
              </a:spcAft>
            </a:pPr>
            <a:r>
              <a:rPr lang="ru-RU" sz="1200" dirty="0" smtClean="0">
                <a:ea typeface="Calibri" pitchFamily="34" charset="0"/>
                <a:cs typeface="Times New Roman" pitchFamily="18" charset="0"/>
              </a:rPr>
              <a:t>  В игре участвует любое количество детей (в зависимости от игрового материала). Но при этом надо помнить, что каждый участник получит маленькую карточку только тогда, когда споет соответствующий звук или сыграет его на металлофоне.</a:t>
            </a:r>
            <a:endParaRPr lang="ru-RU" sz="1200" dirty="0" smtClean="0">
              <a:cs typeface="Arial" pitchFamily="34" charset="0"/>
            </a:endParaRPr>
          </a:p>
        </p:txBody>
      </p:sp>
      <p:sp>
        <p:nvSpPr>
          <p:cNvPr id="5" name="Прямоугольник 4"/>
          <p:cNvSpPr/>
          <p:nvPr/>
        </p:nvSpPr>
        <p:spPr>
          <a:xfrm>
            <a:off x="5004048" y="332656"/>
            <a:ext cx="3888432" cy="4862870"/>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Угадай колокольчик»</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 </a:t>
            </a:r>
            <a:r>
              <a:rPr lang="ru-RU" sz="1400" i="1" dirty="0" smtClean="0">
                <a:ea typeface="Calibri" pitchFamily="34" charset="0"/>
                <a:cs typeface="Times New Roman" pitchFamily="18" charset="0"/>
              </a:rPr>
              <a:t>Карточки по числу играющих, на каждой нарисованы три линейки; цветные кружочки (красный, желтый, зеленый), которые соответствуют как бы высоким, средним и низким звукам; три музыкальных колокольчика (по типу «Валдай») различного звучания.</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Ребенок – ведущий звенит поочередно то одним, то другим колокольчиком, , дети располагают кружочки на соответствующей линейке: красный кружок – на нижней, если звенит большой колокольчик; желтый – на средней, если звенит средний колокольчик; зеленый – на верхней, если звенит маленький колокольчик.</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Играют несколько детей. Игра проводится во вторую половину дня.</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Примечание. </a:t>
            </a:r>
            <a:r>
              <a:rPr lang="ru-RU" sz="1400" dirty="0" smtClean="0">
                <a:ea typeface="Calibri" pitchFamily="34" charset="0"/>
                <a:cs typeface="Times New Roman" pitchFamily="18" charset="0"/>
              </a:rPr>
              <a:t>Игру можно провести с металлофоном. Ведущий поочередно играет верхний, средний, низкий звуки. Дети располагают кружки – ноты на трех линейках.</a:t>
            </a:r>
            <a:endParaRPr lang="ru-RU" sz="1400" dirty="0" smtClean="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Марина\Desktop\музыка2.jpg"/>
          <p:cNvPicPr>
            <a:picLocks noChangeAspect="1" noChangeArrowheads="1"/>
          </p:cNvPicPr>
          <p:nvPr/>
        </p:nvPicPr>
        <p:blipFill>
          <a:blip r:embed="rId2" cstate="print"/>
          <a:srcRect/>
          <a:stretch>
            <a:fillRect/>
          </a:stretch>
        </p:blipFill>
        <p:spPr bwMode="auto">
          <a:xfrm>
            <a:off x="0" y="0"/>
            <a:ext cx="4572000" cy="6858000"/>
          </a:xfrm>
          <a:prstGeom prst="rect">
            <a:avLst/>
          </a:prstGeom>
          <a:noFill/>
        </p:spPr>
      </p:pic>
      <p:pic>
        <p:nvPicPr>
          <p:cNvPr id="4" name="Picture 2" descr="C:\Users\Марина\Desktop\музыка1.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sp>
        <p:nvSpPr>
          <p:cNvPr id="5" name="Прямоугольник 4"/>
          <p:cNvSpPr/>
          <p:nvPr/>
        </p:nvSpPr>
        <p:spPr>
          <a:xfrm>
            <a:off x="251520" y="404664"/>
            <a:ext cx="4032448" cy="4278094"/>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«Определи инструмент» </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a:t>
            </a: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i="1" u="sng" dirty="0" smtClean="0">
                <a:ea typeface="Calibri" pitchFamily="34" charset="0"/>
                <a:cs typeface="Times New Roman" pitchFamily="18" charset="0"/>
              </a:rPr>
              <a:t>Игровой материал. </a:t>
            </a:r>
            <a:r>
              <a:rPr lang="ru-RU" sz="1600" i="1" dirty="0" smtClean="0">
                <a:ea typeface="Calibri" pitchFamily="34" charset="0"/>
                <a:cs typeface="Times New Roman" pitchFamily="18" charset="0"/>
              </a:rPr>
              <a:t>Аккордеон, металлофон, арфа (каждого инструмента по два), колокольчик, четыре деревянные ложки.</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Двое детей сидят друг к другу. Перед ними на столах лежат одинаковые инструменты. Один из играющих исполняет на любом инструменте ритмический рисунок, другой повторяет его на таком же инструменте. Если ребенок правильно выполняет музыкальное задание, то все дети хлопают. После правильного ответа играющий имеет право загадать следующую загадку. Если ребенок ошибся, то он сам слушает задание.</a:t>
            </a:r>
            <a:endParaRPr lang="ru-RU" sz="1600" dirty="0" smtClean="0">
              <a:cs typeface="Arial" pitchFamily="34" charset="0"/>
            </a:endParaRPr>
          </a:p>
        </p:txBody>
      </p:sp>
      <p:sp>
        <p:nvSpPr>
          <p:cNvPr id="6" name="Прямоугольник 5"/>
          <p:cNvSpPr/>
          <p:nvPr/>
        </p:nvSpPr>
        <p:spPr>
          <a:xfrm>
            <a:off x="4860032" y="404665"/>
            <a:ext cx="4032448" cy="4278094"/>
          </a:xfrm>
          <a:prstGeom prst="rect">
            <a:avLst/>
          </a:prstGeom>
        </p:spPr>
        <p:txBody>
          <a:bodyPr wrap="square">
            <a:spAutoFit/>
          </a:bodyPr>
          <a:lstStyle/>
          <a:p>
            <a:pPr lvl="0" fontAlgn="base">
              <a:spcBef>
                <a:spcPct val="0"/>
              </a:spcBef>
              <a:spcAft>
                <a:spcPct val="0"/>
              </a:spcAft>
            </a:pPr>
            <a:r>
              <a:rPr lang="ru-RU" sz="1600" i="1" dirty="0" smtClean="0">
                <a:solidFill>
                  <a:srgbClr val="FF0000"/>
                </a:solidFill>
                <a:latin typeface="Arial Black" pitchFamily="34" charset="0"/>
                <a:ea typeface="Calibri" pitchFamily="34" charset="0"/>
                <a:cs typeface="Times New Roman" pitchFamily="18" charset="0"/>
              </a:rPr>
              <a:t>     </a:t>
            </a:r>
            <a:r>
              <a:rPr lang="ru-RU" sz="1600" i="1" dirty="0" smtClean="0">
                <a:solidFill>
                  <a:srgbClr val="C00000"/>
                </a:solidFill>
                <a:latin typeface="Arial Black" pitchFamily="34" charset="0"/>
                <a:ea typeface="Calibri" pitchFamily="34" charset="0"/>
                <a:cs typeface="Times New Roman" pitchFamily="18" charset="0"/>
              </a:rPr>
              <a:t>«Слушаем внимательно»</a:t>
            </a:r>
          </a:p>
          <a:p>
            <a:pPr lvl="0" fontAlgn="base">
              <a:spcBef>
                <a:spcPct val="0"/>
              </a:spcBef>
              <a:spcAft>
                <a:spcPct val="0"/>
              </a:spcAft>
            </a:pP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600" i="1" u="sng" dirty="0" smtClean="0">
                <a:ea typeface="Calibri" pitchFamily="34" charset="0"/>
                <a:cs typeface="Times New Roman" pitchFamily="18" charset="0"/>
              </a:rPr>
              <a:t>Игровой материал. </a:t>
            </a:r>
            <a:r>
              <a:rPr lang="ru-RU" sz="1600" i="1" dirty="0" smtClean="0">
                <a:ea typeface="Calibri" pitchFamily="34" charset="0"/>
                <a:cs typeface="Times New Roman" pitchFamily="18" charset="0"/>
              </a:rPr>
              <a:t>Проигрыватель с пластинками инструментальной музыки, знакомой детям; детские музыкальные инструменты (пианино, аккордеон, скрипка и т. д.).</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Дети сидят полукругом перед столом, на котором находятся детские инструменты. Им предлагают прослушать знакомое музыкальное произведение, определить, какие инструменты исполняют это произведение, и найти на столе.</a:t>
            </a:r>
            <a:endParaRPr lang="ru-RU" sz="1600" dirty="0" smtClean="0">
              <a:cs typeface="Arial" pitchFamily="34" charset="0"/>
            </a:endParaRPr>
          </a:p>
          <a:p>
            <a:pPr lvl="0" eaLnBrk="0" fontAlgn="base" hangingPunct="0">
              <a:spcBef>
                <a:spcPct val="0"/>
              </a:spcBef>
              <a:spcAft>
                <a:spcPct val="0"/>
              </a:spcAft>
            </a:pPr>
            <a:r>
              <a:rPr lang="ru-RU" sz="1600" dirty="0" smtClean="0">
                <a:ea typeface="Calibri" pitchFamily="34" charset="0"/>
                <a:cs typeface="Times New Roman" pitchFamily="18" charset="0"/>
              </a:rPr>
              <a:t>  Игра проводится на музыкальном занятии с целью закрепления пройденного материала по слушанию музыки, а также в часы досуга.</a:t>
            </a:r>
            <a:endParaRPr lang="ru-RU" sz="1600" dirty="0" smtClean="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Марина\Desktop\музыка3.jpg"/>
          <p:cNvPicPr>
            <a:picLocks noChangeAspect="1" noChangeArrowheads="1"/>
          </p:cNvPicPr>
          <p:nvPr/>
        </p:nvPicPr>
        <p:blipFill>
          <a:blip r:embed="rId2" cstate="print"/>
          <a:srcRect/>
          <a:stretch>
            <a:fillRect/>
          </a:stretch>
        </p:blipFill>
        <p:spPr bwMode="auto">
          <a:xfrm>
            <a:off x="1" y="0"/>
            <a:ext cx="4644008" cy="6858000"/>
          </a:xfrm>
          <a:prstGeom prst="rect">
            <a:avLst/>
          </a:prstGeom>
          <a:noFill/>
        </p:spPr>
      </p:pic>
      <p:pic>
        <p:nvPicPr>
          <p:cNvPr id="16387" name="Picture 3" descr="C:\Users\Марина\Desktop\музыка4.jpg"/>
          <p:cNvPicPr>
            <a:picLocks noChangeAspect="1" noChangeArrowheads="1"/>
          </p:cNvPicPr>
          <p:nvPr/>
        </p:nvPicPr>
        <p:blipFill>
          <a:blip r:embed="rId3" cstate="print"/>
          <a:srcRect/>
          <a:stretch>
            <a:fillRect/>
          </a:stretch>
        </p:blipFill>
        <p:spPr bwMode="auto">
          <a:xfrm>
            <a:off x="4623441" y="0"/>
            <a:ext cx="4520559" cy="6858000"/>
          </a:xfrm>
          <a:prstGeom prst="rect">
            <a:avLst/>
          </a:prstGeom>
          <a:noFill/>
        </p:spPr>
      </p:pic>
      <p:sp>
        <p:nvSpPr>
          <p:cNvPr id="4" name="Прямоугольник 3"/>
          <p:cNvSpPr/>
          <p:nvPr/>
        </p:nvSpPr>
        <p:spPr>
          <a:xfrm>
            <a:off x="323528" y="404664"/>
            <a:ext cx="3960440" cy="3539430"/>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«Музыкальные загадки»</a:t>
            </a:r>
          </a:p>
          <a:p>
            <a:pPr lvl="0" fontAlgn="base">
              <a:spcBef>
                <a:spcPct val="0"/>
              </a:spcBef>
              <a:spcAft>
                <a:spcPct val="0"/>
              </a:spcAft>
            </a:pPr>
            <a:endParaRPr lang="ru-RU" sz="1600" dirty="0" smtClean="0">
              <a:solidFill>
                <a:srgbClr val="C00000"/>
              </a:solidFill>
              <a:latin typeface="Arial Black" pitchFamily="34" charset="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Игровой материал. </a:t>
            </a:r>
            <a:r>
              <a:rPr lang="ru-RU" sz="1600" dirty="0" smtClean="0">
                <a:ea typeface="Calibri" pitchFamily="34" charset="0"/>
                <a:cs typeface="Times New Roman" pitchFamily="18" charset="0"/>
              </a:rPr>
              <a:t>Металлофон, треугольник, бубенчики, бубен, арфа, цимбалы.</a:t>
            </a:r>
            <a:endParaRPr lang="ru-RU" sz="1600" dirty="0" smtClean="0">
              <a:cs typeface="Arial" pitchFamily="34" charset="0"/>
            </a:endParaRPr>
          </a:p>
          <a:p>
            <a:pPr lvl="0" eaLnBrk="0" fontAlgn="base" hangingPunct="0">
              <a:spcBef>
                <a:spcPct val="0"/>
              </a:spcBef>
              <a:spcAft>
                <a:spcPct val="0"/>
              </a:spcAft>
            </a:pPr>
            <a:r>
              <a:rPr lang="ru-RU" sz="1600" u="sng" dirty="0" smtClean="0">
                <a:ea typeface="Calibri" pitchFamily="34" charset="0"/>
                <a:cs typeface="Times New Roman" pitchFamily="18" charset="0"/>
              </a:rPr>
              <a:t>Ход игры. </a:t>
            </a:r>
            <a:r>
              <a:rPr lang="ru-RU" sz="1600" dirty="0" smtClean="0">
                <a:ea typeface="Calibri" pitchFamily="34" charset="0"/>
                <a:cs typeface="Times New Roman" pitchFamily="18" charset="0"/>
              </a:rPr>
              <a:t>. Дети сидят полукругом перед ширмой, за которой на столе находятся музыкальные инструменты и игрушки. Ребенок – ведущий проигрывает мелодию или ритмический рисунок на каком – либо инструменте. Дети отгадывают. За правильный ответ ребенок получает фишку. Выигрывает тот, у кого окажется больше всех фишек.</a:t>
            </a:r>
            <a:endParaRPr lang="ru-RU" sz="1600" dirty="0" smtClean="0">
              <a:cs typeface="Arial" pitchFamily="34" charset="0"/>
            </a:endParaRPr>
          </a:p>
        </p:txBody>
      </p:sp>
      <p:sp>
        <p:nvSpPr>
          <p:cNvPr id="5" name="Прямоугольник 4"/>
          <p:cNvSpPr/>
          <p:nvPr/>
        </p:nvSpPr>
        <p:spPr>
          <a:xfrm>
            <a:off x="4788024" y="332656"/>
            <a:ext cx="4032448" cy="5047536"/>
          </a:xfrm>
          <a:prstGeom prst="rect">
            <a:avLst/>
          </a:prstGeom>
        </p:spPr>
        <p:txBody>
          <a:bodyPr wrap="square">
            <a:spAutoFit/>
          </a:bodyPr>
          <a:lstStyle/>
          <a:p>
            <a:pPr lvl="0" fontAlgn="base">
              <a:spcBef>
                <a:spcPct val="0"/>
              </a:spcBef>
              <a:spcAft>
                <a:spcPct val="0"/>
              </a:spcAft>
            </a:pPr>
            <a:r>
              <a:rPr lang="ru-RU" sz="1600" i="1" dirty="0" smtClean="0">
                <a:solidFill>
                  <a:srgbClr val="C00000"/>
                </a:solidFill>
                <a:latin typeface="Arial Black" pitchFamily="34" charset="0"/>
                <a:ea typeface="Calibri" pitchFamily="34" charset="0"/>
                <a:cs typeface="Times New Roman" pitchFamily="18" charset="0"/>
              </a:rPr>
              <a:t>           «На чем играю?»</a:t>
            </a:r>
            <a:endParaRPr lang="ru-RU" sz="1600" dirty="0" smtClean="0">
              <a:latin typeface="Arial Black" pitchFamily="34" charset="0"/>
              <a:cs typeface="Arial" pitchFamily="34" charset="0"/>
            </a:endParaRPr>
          </a:p>
          <a:p>
            <a:pPr lvl="0" eaLnBrk="0" fontAlgn="base" hangingPunct="0">
              <a:spcBef>
                <a:spcPct val="0"/>
              </a:spcBef>
              <a:spcAft>
                <a:spcPct val="0"/>
              </a:spcAft>
            </a:pPr>
            <a:r>
              <a:rPr lang="ru-RU" sz="1400" i="1" u="sng" dirty="0" smtClean="0">
                <a:ea typeface="Calibri" pitchFamily="34" charset="0"/>
                <a:cs typeface="Times New Roman" pitchFamily="18" charset="0"/>
              </a:rPr>
              <a:t>Игровой материал. </a:t>
            </a:r>
            <a:r>
              <a:rPr lang="ru-RU" sz="1400" i="1" dirty="0" smtClean="0">
                <a:ea typeface="Calibri" pitchFamily="34" charset="0"/>
                <a:cs typeface="Times New Roman" pitchFamily="18" charset="0"/>
              </a:rPr>
              <a:t>Карточки (по числу играющих), на одной половине которых изображение детских музыкальных инструментов, другая половина пустая; фишки и детские музыкальные инструменты.</a:t>
            </a:r>
            <a:endParaRPr lang="ru-RU" sz="1400" dirty="0" smtClean="0">
              <a:cs typeface="Arial" pitchFamily="34" charset="0"/>
            </a:endParaRPr>
          </a:p>
          <a:p>
            <a:pPr lvl="0" eaLnBrk="0" fontAlgn="base" hangingPunct="0">
              <a:spcBef>
                <a:spcPct val="0"/>
              </a:spcBef>
              <a:spcAft>
                <a:spcPct val="0"/>
              </a:spcAft>
            </a:pPr>
            <a:r>
              <a:rPr lang="ru-RU" sz="1400" u="sng" dirty="0" smtClean="0">
                <a:ea typeface="Calibri" pitchFamily="34" charset="0"/>
                <a:cs typeface="Times New Roman" pitchFamily="18" charset="0"/>
              </a:rPr>
              <a:t>Ход игры. </a:t>
            </a:r>
            <a:r>
              <a:rPr lang="ru-RU" sz="1400" dirty="0" smtClean="0">
                <a:ea typeface="Calibri" pitchFamily="34" charset="0"/>
                <a:cs typeface="Times New Roman" pitchFamily="18" charset="0"/>
              </a:rPr>
              <a:t>Детям раздают по нескольку карточек (3 — 4). Ребенок – ведущий проигрывает мелодию или ритмический рисунок на каком – либо инструменте (перед ведущим небольшая ширма). Дети определяют звучание инструмента и закрывают фишкой вторую половину карточки.</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Игру можно провести по типу лото. На одной большой карточке, разделенной на 4 – 6 квадратов, дается изображение различных инструментов (4 — 6). Маленьких карточек с изображением таких же инструментов должно быть больше и равно количеству больших карт. Каждому ребенку дают по одной большой карте и 4 – 6 маленьких.</a:t>
            </a:r>
            <a:endParaRPr lang="ru-RU" sz="1400" dirty="0" smtClean="0">
              <a:cs typeface="Arial" pitchFamily="34" charset="0"/>
            </a:endParaRPr>
          </a:p>
          <a:p>
            <a:pPr lvl="0" eaLnBrk="0" fontAlgn="base" hangingPunct="0">
              <a:spcBef>
                <a:spcPct val="0"/>
              </a:spcBef>
              <a:spcAft>
                <a:spcPct val="0"/>
              </a:spcAft>
            </a:pPr>
            <a:r>
              <a:rPr lang="ru-RU" sz="1400" dirty="0" smtClean="0">
                <a:ea typeface="Calibri" pitchFamily="34" charset="0"/>
                <a:cs typeface="Times New Roman" pitchFamily="18" charset="0"/>
              </a:rPr>
              <a:t>Игра проводится так же, но только дети закрывают маленькой карточкой соответствующее изображение на большой.</a:t>
            </a:r>
            <a:endParaRPr lang="ru-RU" sz="1400" dirty="0" smtClean="0">
              <a:cs typeface="Arial"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TotalTime>
  <Words>1186</Words>
  <Application>Microsoft Office PowerPoint</Application>
  <PresentationFormat>Экран (4:3)</PresentationFormat>
  <Paragraphs>116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Марина</dc:creator>
  <cp:lastModifiedBy>Админ</cp:lastModifiedBy>
  <cp:revision>20</cp:revision>
  <dcterms:created xsi:type="dcterms:W3CDTF">2014-07-20T18:30:47Z</dcterms:created>
  <dcterms:modified xsi:type="dcterms:W3CDTF">2023-07-19T12:24:42Z</dcterms:modified>
</cp:coreProperties>
</file>