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80" r:id="rId3"/>
    <p:sldId id="281" r:id="rId4"/>
    <p:sldId id="282" r:id="rId5"/>
    <p:sldId id="258" r:id="rId6"/>
    <p:sldId id="259" r:id="rId7"/>
    <p:sldId id="268" r:id="rId8"/>
    <p:sldId id="296" r:id="rId9"/>
    <p:sldId id="266" r:id="rId10"/>
    <p:sldId id="299" r:id="rId11"/>
    <p:sldId id="260" r:id="rId12"/>
    <p:sldId id="261" r:id="rId13"/>
    <p:sldId id="262" r:id="rId14"/>
    <p:sldId id="264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0FDA"/>
    <a:srgbClr val="0000CC"/>
    <a:srgbClr val="44E6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78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93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40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07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80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22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33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3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9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6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99A1-5FC1-40EA-8496-261BAAB990B6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3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язной\Desktop\ВИЗИТКА\ФОн\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285992"/>
            <a:ext cx="70723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Умные пальчики»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Возраст детей 4 – 5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5024920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 воспитатель Громова Галина Николаевна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г. Данилов  2024г.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214290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МДОУ детский сад «Калейдоскоп»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714347" y="0"/>
            <a:ext cx="778674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Дополнительная общеобразовательная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общеразвивающая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программа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художественно – эстетической направленности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связной\Desktop\ДЛЯ Кружка\TUT5FII1BG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929066"/>
            <a:ext cx="3429024" cy="2571769"/>
          </a:xfrm>
          <a:prstGeom prst="rect">
            <a:avLst/>
          </a:prstGeom>
          <a:noFill/>
        </p:spPr>
      </p:pic>
      <p:pic>
        <p:nvPicPr>
          <p:cNvPr id="53250" name="Picture 2" descr="C:\Users\связной\Desktop\ДЛЯ Кружка\qbZFq3q7my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3571882" cy="4762509"/>
          </a:xfrm>
          <a:prstGeom prst="rect">
            <a:avLst/>
          </a:prstGeom>
          <a:noFill/>
        </p:spPr>
      </p:pic>
      <p:pic>
        <p:nvPicPr>
          <p:cNvPr id="53251" name="Picture 3" descr="C:\Users\связной\Desktop\ДЛЯ Кружка\_Vmw3TV8L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00042"/>
            <a:ext cx="3373654" cy="3161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98" y="26081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Обрывная аппликация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E:\ДЛЯ Кружка\Октябрь\qu6ZltfSi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39" y="1714488"/>
            <a:ext cx="4381531" cy="3286148"/>
          </a:xfrm>
          <a:prstGeom prst="rect">
            <a:avLst/>
          </a:prstGeom>
          <a:noFill/>
        </p:spPr>
      </p:pic>
      <p:pic>
        <p:nvPicPr>
          <p:cNvPr id="6147" name="Picture 3" descr="E:\ДЛЯ Кружка\Октябрь\-KwIVNoX-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495652"/>
            <a:ext cx="3357586" cy="3825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124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571480"/>
            <a:ext cx="2071702" cy="257176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Аппликация нитками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E:\ДЛЯ Кружка\Февраль\9uheB8s33G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75" y="3268264"/>
            <a:ext cx="4310091" cy="3232570"/>
          </a:xfrm>
          <a:prstGeom prst="rect">
            <a:avLst/>
          </a:prstGeom>
          <a:noFill/>
        </p:spPr>
      </p:pic>
      <p:pic>
        <p:nvPicPr>
          <p:cNvPr id="8195" name="Picture 3" descr="E:\ДЛЯ Кружка\Февраль\aM6sw0hmZ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857628"/>
            <a:ext cx="2928958" cy="2719230"/>
          </a:xfrm>
          <a:prstGeom prst="rect">
            <a:avLst/>
          </a:prstGeom>
          <a:noFill/>
        </p:spPr>
      </p:pic>
      <p:pic>
        <p:nvPicPr>
          <p:cNvPr id="8196" name="Picture 4" descr="E:\ДЛЯ Кружка\Февраль\F31BfrmZB3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4" y="285728"/>
            <a:ext cx="3809994" cy="2857496"/>
          </a:xfrm>
          <a:prstGeom prst="rect">
            <a:avLst/>
          </a:prstGeom>
          <a:noFill/>
        </p:spPr>
      </p:pic>
      <p:pic>
        <p:nvPicPr>
          <p:cNvPr id="8197" name="Picture 5" descr="E:\ДЛЯ Кружка\Февраль\VmXtpTInR3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85728"/>
            <a:ext cx="2571768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91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2286016" cy="242889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из ваты </a:t>
            </a:r>
            <a:b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цветной бумаги</a:t>
            </a: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E:\ДЛЯ Кружка\Февраль\OYqzPAM9w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14620"/>
            <a:ext cx="2625347" cy="3500462"/>
          </a:xfrm>
          <a:prstGeom prst="rect">
            <a:avLst/>
          </a:prstGeom>
          <a:noFill/>
        </p:spPr>
      </p:pic>
      <p:pic>
        <p:nvPicPr>
          <p:cNvPr id="9219" name="Picture 3" descr="E:\ДЛЯ Кружка\Апрель\0UgbfgrK3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85728"/>
            <a:ext cx="1879415" cy="2971841"/>
          </a:xfrm>
          <a:prstGeom prst="rect">
            <a:avLst/>
          </a:prstGeom>
          <a:noFill/>
        </p:spPr>
      </p:pic>
      <p:pic>
        <p:nvPicPr>
          <p:cNvPr id="28674" name="Picture 2" descr="E:\ДЛЯ Кружка\Проект\UQ27bEHxAU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071546"/>
            <a:ext cx="2893221" cy="3857628"/>
          </a:xfrm>
          <a:prstGeom prst="rect">
            <a:avLst/>
          </a:prstGeom>
          <a:noFill/>
        </p:spPr>
      </p:pic>
      <p:pic>
        <p:nvPicPr>
          <p:cNvPr id="28675" name="Picture 3" descr="E:\ДЛЯ Кружка\Проект\fsKOuaxI-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429000"/>
            <a:ext cx="2143122" cy="2857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793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91025"/>
            <a:ext cx="8358246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Штриховка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связной\Desktop\ДЛЯ Кружка\2w_Vyb45X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857628"/>
            <a:ext cx="4071934" cy="2226839"/>
          </a:xfrm>
          <a:prstGeom prst="rect">
            <a:avLst/>
          </a:prstGeom>
          <a:noFill/>
        </p:spPr>
      </p:pic>
      <p:pic>
        <p:nvPicPr>
          <p:cNvPr id="1027" name="Picture 3" descr="C:\Users\связной\Desktop\ДЛЯ Кружка\jiU-BZs4-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57628"/>
            <a:ext cx="4202771" cy="2137503"/>
          </a:xfrm>
          <a:prstGeom prst="rect">
            <a:avLst/>
          </a:prstGeom>
          <a:noFill/>
        </p:spPr>
      </p:pic>
      <p:pic>
        <p:nvPicPr>
          <p:cNvPr id="1028" name="Picture 4" descr="C:\Users\связной\Desktop\ДЛЯ Кружка\K0x7fLOzW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43677"/>
            <a:ext cx="2765028" cy="3448303"/>
          </a:xfrm>
          <a:prstGeom prst="rect">
            <a:avLst/>
          </a:prstGeom>
          <a:noFill/>
        </p:spPr>
      </p:pic>
      <p:pic>
        <p:nvPicPr>
          <p:cNvPr id="1029" name="Picture 5" descr="C:\Users\связной\Desktop\ДЛЯ Кружка\LGJ2auxUGW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14290"/>
            <a:ext cx="3214710" cy="3423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247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язной\Desktop\ВИЗИТКА\ФОн\image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2143116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СПАСИБО  ЗА  ВНИМАНИЕ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 fontScale="32500" lnSpcReduction="20000"/>
          </a:bodyPr>
          <a:lstStyle/>
          <a:p>
            <a:endParaRPr lang="ru-RU" sz="3400" b="1" dirty="0" smtClean="0"/>
          </a:p>
          <a:p>
            <a:endParaRPr lang="ru-RU" sz="3400" b="1" dirty="0" smtClean="0"/>
          </a:p>
          <a:p>
            <a:endParaRPr lang="ru-RU" sz="3400" b="1" dirty="0" smtClean="0"/>
          </a:p>
          <a:p>
            <a:pPr>
              <a:buNone/>
            </a:pP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 создание условий для развития мелкой моторики и движений пальцев рук у детей среднего дошкольного возраста.</a:t>
            </a:r>
          </a:p>
          <a:p>
            <a:pPr>
              <a:buNone/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представления о пространственных признаках и отношениях.</a:t>
            </a:r>
          </a:p>
          <a:p>
            <a:pPr lvl="0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Продолжать обучать приемам нетрадиционной техники рисования и способам изображения с использованием различных материалов.</a:t>
            </a:r>
          </a:p>
          <a:p>
            <a:pPr lvl="0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Учить детей видеть и понимать красоту природы произведений искусства и окружающих предметов.</a:t>
            </a:r>
          </a:p>
          <a:p>
            <a:pPr lvl="0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Формировать умение оценивать созданные изображения.</a:t>
            </a:r>
          </a:p>
          <a:p>
            <a:pPr lvl="0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Развивать графические навыки: а) штриховка в разных направлениях по образцу: сверху вниз, слева  направо; б) обводить контуры предмета по точкам; </a:t>
            </a:r>
          </a:p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       в) дорисовывать предметы.</a:t>
            </a:r>
          </a:p>
          <a:p>
            <a:pPr lvl="0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Развивать способности координированной работы рук со зрительным восприятием.</a:t>
            </a:r>
          </a:p>
          <a:p>
            <a:pPr lvl="0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Развивать связную речь, творческую активность, пространственное мышление, фантазию, эмоциональную отзывчивость при восприятии картинок, иллюстраций.</a:t>
            </a:r>
          </a:p>
          <a:p>
            <a:pPr lvl="0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Развивать художественно-творческие способности в продуктивных видах деятельности.</a:t>
            </a:r>
          </a:p>
          <a:p>
            <a:pPr lvl="0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Развивать мелкую моторику и координацию пальцев рук до уровня, соответствующего данному возрасту.</a:t>
            </a:r>
          </a:p>
          <a:p>
            <a:pPr lvl="0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Воспитывать художественный вкус и чувство гармонии.</a:t>
            </a:r>
          </a:p>
          <a:p>
            <a:pPr lvl="0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Воспитывать аккуратность, усидчивость, самостоятельность при выполнении заданий, умение организовывать свое рабочее место.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000241"/>
            <a:ext cx="735811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3214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28662" y="3500438"/>
            <a:ext cx="7786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46464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just"/>
            <a:endParaRPr lang="ru-RU" sz="15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5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направлена на всестороннее развитие ребёнка, по средствам развития мелкой моторики рук и носит комплексный характер владения процессом технологии с различными материалами. Занятия проходят в форме художественно-дидактических игр, упражнений и творческих работ. Методика программы позволяет детям интенсивно заниматься и не утомляться за счёт постоянной смены видов деятельности и переключения внимания.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1500174"/>
            <a:ext cx="2571768" cy="135732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/>
                </a:solidFill>
              </a:rPr>
              <a:t>Печать фруктами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/>
            </a:r>
            <a:br>
              <a:rPr lang="ru-RU" sz="1800" dirty="0" smtClean="0">
                <a:solidFill>
                  <a:schemeClr val="tx2"/>
                </a:solidFill>
              </a:rPr>
            </a:b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285861"/>
            <a:ext cx="2214578" cy="150019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E:\ДЛЯ Кружка\Сентябрь\uYPBvvMeo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1"/>
            <a:ext cx="2857520" cy="3350837"/>
          </a:xfrm>
          <a:prstGeom prst="rect">
            <a:avLst/>
          </a:prstGeom>
          <a:noFill/>
        </p:spPr>
      </p:pic>
      <p:pic>
        <p:nvPicPr>
          <p:cNvPr id="1028" name="Picture 4" descr="E:\ДЛЯ Кружка\Сентябрь\lVJ2VhFZzX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9" y="333771"/>
            <a:ext cx="2643206" cy="3595295"/>
          </a:xfrm>
          <a:prstGeom prst="rect">
            <a:avLst/>
          </a:prstGeom>
          <a:noFill/>
        </p:spPr>
      </p:pic>
      <p:pic>
        <p:nvPicPr>
          <p:cNvPr id="1029" name="Picture 5" descr="E:\ДЛЯ Кружка\Сентябрь\VC-gUZh7mk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000504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Лепка из пластилина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ДЛЯ Кружка\Сентябрь\muxzR7SZyK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7"/>
            <a:ext cx="3357586" cy="2518190"/>
          </a:xfrm>
          <a:prstGeom prst="rect">
            <a:avLst/>
          </a:prstGeom>
          <a:noFill/>
        </p:spPr>
      </p:pic>
      <p:pic>
        <p:nvPicPr>
          <p:cNvPr id="2051" name="Picture 3" descr="E:\ДЛЯ Кружка\Сентябрь\g8PgX3Hrq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7700" y="714356"/>
            <a:ext cx="3397176" cy="2571768"/>
          </a:xfrm>
          <a:prstGeom prst="rect">
            <a:avLst/>
          </a:prstGeom>
          <a:noFill/>
        </p:spPr>
      </p:pic>
      <p:pic>
        <p:nvPicPr>
          <p:cNvPr id="2052" name="Picture 4" descr="E:\ДЛЯ Кружка\Сентябрь\xNgC2GGZHc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00438"/>
            <a:ext cx="2714644" cy="2970431"/>
          </a:xfrm>
          <a:prstGeom prst="rect">
            <a:avLst/>
          </a:prstGeom>
          <a:noFill/>
        </p:spPr>
      </p:pic>
      <p:pic>
        <p:nvPicPr>
          <p:cNvPr id="2053" name="Picture 5" descr="E:\ДЛЯ Кружка\Октябрь\lmy5bTbdwy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429000"/>
            <a:ext cx="2071702" cy="3056609"/>
          </a:xfrm>
          <a:prstGeom prst="rect">
            <a:avLst/>
          </a:prstGeom>
          <a:noFill/>
        </p:spPr>
      </p:pic>
      <p:pic>
        <p:nvPicPr>
          <p:cNvPr id="2054" name="Picture 6" descr="E:\ДЛЯ Кружка\Октябрь\IlySAc07ho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3571876"/>
            <a:ext cx="3031606" cy="2643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453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2964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  <p:pic>
        <p:nvPicPr>
          <p:cNvPr id="3074" name="Picture 2" descr="E:\ДЛЯ Кружка\Октябрь\USttnuPWT1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290"/>
            <a:ext cx="3643338" cy="2732505"/>
          </a:xfrm>
          <a:prstGeom prst="rect">
            <a:avLst/>
          </a:prstGeom>
          <a:noFill/>
        </p:spPr>
      </p:pic>
      <p:pic>
        <p:nvPicPr>
          <p:cNvPr id="3075" name="Picture 3" descr="E:\ДЛЯ Кружка\Октябрь\dEA2d2mX1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000372"/>
            <a:ext cx="2571768" cy="3429024"/>
          </a:xfrm>
          <a:prstGeom prst="rect">
            <a:avLst/>
          </a:prstGeom>
          <a:noFill/>
        </p:spPr>
      </p:pic>
      <p:pic>
        <p:nvPicPr>
          <p:cNvPr id="3076" name="Picture 4" descr="E:\ДЛЯ Кружка\Февраль\58yHpIjmAH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928934"/>
            <a:ext cx="2768223" cy="3690963"/>
          </a:xfrm>
          <a:prstGeom prst="rect">
            <a:avLst/>
          </a:prstGeom>
          <a:noFill/>
        </p:spPr>
      </p:pic>
      <p:pic>
        <p:nvPicPr>
          <p:cNvPr id="7" name="Picture 2" descr="E:\ДЛЯ Кружка\Апрель\tBiu7vyBYR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14290"/>
            <a:ext cx="3524274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649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214290"/>
            <a:ext cx="2828916" cy="221457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пластилином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7238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  <p:pic>
        <p:nvPicPr>
          <p:cNvPr id="4099" name="Picture 3" descr="E:\ДЛЯ Кружка\Февраль\4LswVy6ZD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14752"/>
            <a:ext cx="4229525" cy="2646758"/>
          </a:xfrm>
          <a:prstGeom prst="rect">
            <a:avLst/>
          </a:prstGeom>
          <a:noFill/>
        </p:spPr>
      </p:pic>
      <p:pic>
        <p:nvPicPr>
          <p:cNvPr id="4100" name="Picture 4" descr="E:\ДЛЯ Кружка\Проект\uwfprMrKAh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571480"/>
            <a:ext cx="4071934" cy="2780368"/>
          </a:xfrm>
          <a:prstGeom prst="rect">
            <a:avLst/>
          </a:prstGeom>
          <a:noFill/>
        </p:spPr>
      </p:pic>
      <p:pic>
        <p:nvPicPr>
          <p:cNvPr id="33793" name="Picture 1" descr="E:\ДЛЯ Кружка\Проект\VmB7b2wZW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000240"/>
            <a:ext cx="3000396" cy="4000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862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0"/>
            <a:ext cx="1714512" cy="264318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Рисование ватными палочками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ДЛЯ Кружка\Сентябрь\ObctVw1xOd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357562"/>
            <a:ext cx="2173237" cy="3036346"/>
          </a:xfrm>
          <a:prstGeom prst="rect">
            <a:avLst/>
          </a:prstGeom>
          <a:noFill/>
        </p:spPr>
      </p:pic>
      <p:pic>
        <p:nvPicPr>
          <p:cNvPr id="5123" name="Picture 3" descr="E:\ДЛЯ Кружка\Октябрь\rg_hmN3dLJ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14290"/>
            <a:ext cx="2411033" cy="3214710"/>
          </a:xfrm>
          <a:prstGeom prst="rect">
            <a:avLst/>
          </a:prstGeom>
          <a:noFill/>
        </p:spPr>
      </p:pic>
      <p:pic>
        <p:nvPicPr>
          <p:cNvPr id="5124" name="Picture 4" descr="E:\ДЛЯ Кружка\Октябрь\_GzKmYoygw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7" y="3857628"/>
            <a:ext cx="2674861" cy="1928826"/>
          </a:xfrm>
          <a:prstGeom prst="rect">
            <a:avLst/>
          </a:prstGeom>
          <a:noFill/>
        </p:spPr>
      </p:pic>
      <p:pic>
        <p:nvPicPr>
          <p:cNvPr id="32769" name="Picture 1" descr="C:\Users\связной\Desktop\ДЛЯ Кружка\0QQtHsqi2m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86190"/>
            <a:ext cx="3179382" cy="2143139"/>
          </a:xfrm>
          <a:prstGeom prst="rect">
            <a:avLst/>
          </a:prstGeom>
          <a:noFill/>
        </p:spPr>
      </p:pic>
      <p:pic>
        <p:nvPicPr>
          <p:cNvPr id="32770" name="Picture 2" descr="C:\Users\связной\Desktop\ДЛЯ Кружка\2nPP8ukl2j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008" y="395069"/>
            <a:ext cx="3536802" cy="2819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Рисование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штампиками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0" name="Picture 2" descr="E:\ДЛЯ Кружка\Февраль\D92X21RlR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28604"/>
            <a:ext cx="2714644" cy="3619525"/>
          </a:xfrm>
          <a:prstGeom prst="rect">
            <a:avLst/>
          </a:prstGeom>
          <a:noFill/>
        </p:spPr>
      </p:pic>
      <p:pic>
        <p:nvPicPr>
          <p:cNvPr id="7171" name="Picture 3" descr="E:\ДЛЯ Кружка\Февраль\hUoX3LAqE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86256"/>
            <a:ext cx="2762237" cy="2071678"/>
          </a:xfrm>
          <a:prstGeom prst="rect">
            <a:avLst/>
          </a:prstGeom>
          <a:noFill/>
        </p:spPr>
      </p:pic>
      <p:pic>
        <p:nvPicPr>
          <p:cNvPr id="7172" name="Picture 4" descr="E:\ДЛЯ Кружка\Февраль\IX_hQvxIE7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00042"/>
            <a:ext cx="2762269" cy="2071702"/>
          </a:xfrm>
          <a:prstGeom prst="rect">
            <a:avLst/>
          </a:prstGeom>
          <a:noFill/>
        </p:spPr>
      </p:pic>
      <p:pic>
        <p:nvPicPr>
          <p:cNvPr id="7173" name="Picture 5" descr="E:\ДЛЯ Кружка\Февраль\lQVpJEWPp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857496"/>
            <a:ext cx="2518190" cy="3357586"/>
          </a:xfrm>
          <a:prstGeom prst="rect">
            <a:avLst/>
          </a:prstGeom>
          <a:noFill/>
        </p:spPr>
      </p:pic>
      <p:pic>
        <p:nvPicPr>
          <p:cNvPr id="7174" name="Picture 6" descr="E:\ДЛЯ Кружка\Февраль\vOwX9OPJNs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143116"/>
            <a:ext cx="2357436" cy="3143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158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104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Печать фруктами  </vt:lpstr>
      <vt:lpstr>   Лепка из пластилина</vt:lpstr>
      <vt:lpstr>Слайд 6</vt:lpstr>
      <vt:lpstr>Аппликация пластилином</vt:lpstr>
      <vt:lpstr>Рисование ватными палочками</vt:lpstr>
      <vt:lpstr>   Рисование штампиками</vt:lpstr>
      <vt:lpstr>Слайд 10</vt:lpstr>
      <vt:lpstr>Обрывная аппликация</vt:lpstr>
      <vt:lpstr>                Аппликация нитками</vt:lpstr>
      <vt:lpstr>Аппликация из ваты  и цветной бумаги</vt:lpstr>
      <vt:lpstr>              Штриховка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связной</cp:lastModifiedBy>
  <cp:revision>139</cp:revision>
  <dcterms:created xsi:type="dcterms:W3CDTF">2015-02-12T11:22:36Z</dcterms:created>
  <dcterms:modified xsi:type="dcterms:W3CDTF">2024-06-17T18:12:25Z</dcterms:modified>
</cp:coreProperties>
</file>