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Default ContentType="application/vnd.openxmlformats-officedocument.spreadsheetml.sheet" Extension="xlsx"/>
  <Override ContentType="application/vnd.openxmlformats-officedocument.presentationml.notesSlide+xml" PartName="/ppt/notesSlides/notes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85" r:id="rId3"/>
    <p:sldId id="258" r:id="rId4"/>
    <p:sldId id="259" r:id="rId5"/>
    <p:sldId id="262" r:id="rId6"/>
    <p:sldId id="260" r:id="rId7"/>
    <p:sldId id="296" r:id="rId8"/>
    <p:sldId id="297" r:id="rId9"/>
    <p:sldId id="287" r:id="rId10"/>
    <p:sldId id="288" r:id="rId11"/>
    <p:sldId id="300" r:id="rId12"/>
    <p:sldId id="299" r:id="rId13"/>
    <p:sldId id="289" r:id="rId14"/>
    <p:sldId id="290" r:id="rId15"/>
    <p:sldId id="301" r:id="rId16"/>
    <p:sldId id="302" r:id="rId17"/>
    <p:sldId id="303" r:id="rId18"/>
    <p:sldId id="313" r:id="rId19"/>
    <p:sldId id="305" r:id="rId20"/>
    <p:sldId id="312" r:id="rId21"/>
    <p:sldId id="304" r:id="rId22"/>
    <p:sldId id="291" r:id="rId23"/>
    <p:sldId id="292" r:id="rId24"/>
    <p:sldId id="306" r:id="rId25"/>
    <p:sldId id="293" r:id="rId26"/>
    <p:sldId id="264" r:id="rId27"/>
    <p:sldId id="307" r:id="rId28"/>
    <p:sldId id="294" r:id="rId29"/>
    <p:sldId id="314" r:id="rId30"/>
    <p:sldId id="309" r:id="rId31"/>
    <p:sldId id="310" r:id="rId32"/>
    <p:sldId id="311" r:id="rId33"/>
    <p:sldId id="308" r:id="rId34"/>
    <p:sldId id="275" r:id="rId35"/>
    <p:sldId id="295" r:id="rId36"/>
    <p:sldId id="286" r:id="rId37"/>
    <p:sldId id="280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565441573197344"/>
          <c:y val="6.6699325642166352E-2"/>
          <c:w val="0.73852753974277452"/>
          <c:h val="0.819470337518118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Лист1!$A$2:$A$3</c:f>
              <c:strCache>
                <c:ptCount val="2"/>
                <c:pt idx="0">
                  <c:v>2022-2023 уч.г.</c:v>
                </c:pt>
                <c:pt idx="1">
                  <c:v>2023-2024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1-48F7-98A5-ACE7A97B52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Лист1!$A$2:$A$3</c:f>
              <c:strCache>
                <c:ptCount val="2"/>
                <c:pt idx="0">
                  <c:v>2022-2023 уч.г.</c:v>
                </c:pt>
                <c:pt idx="1">
                  <c:v>2023-2024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81-48F7-98A5-ACE7A97B52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2022-2023 уч.г.</c:v>
                </c:pt>
                <c:pt idx="1">
                  <c:v>2023-2024 уч.г.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81-48F7-98A5-ACE7A97B527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Лист1!$A$2:$A$3</c:f>
              <c:strCache>
                <c:ptCount val="2"/>
                <c:pt idx="0">
                  <c:v>2022-2023 уч.г.</c:v>
                </c:pt>
                <c:pt idx="1">
                  <c:v>2023-2024 уч.г.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81-48F7-98A5-ACE7A97B527B}"/>
            </c:ext>
          </c:extLst>
        </c:ser>
        <c:axId val="43696896"/>
        <c:axId val="43698432"/>
      </c:barChart>
      <c:catAx>
        <c:axId val="43696896"/>
        <c:scaling>
          <c:orientation val="minMax"/>
        </c:scaling>
        <c:axPos val="b"/>
        <c:numFmt formatCode="General" sourceLinked="0"/>
        <c:tickLblPos val="nextTo"/>
        <c:crossAx val="43698432"/>
        <c:crosses val="autoZero"/>
        <c:auto val="1"/>
        <c:lblAlgn val="ctr"/>
        <c:lblOffset val="100"/>
      </c:catAx>
      <c:valAx>
        <c:axId val="43698432"/>
        <c:scaling>
          <c:orientation val="minMax"/>
        </c:scaling>
        <c:axPos val="l"/>
        <c:majorGridlines/>
        <c:numFmt formatCode="General" sourceLinked="1"/>
        <c:tickLblPos val="nextTo"/>
        <c:crossAx val="436968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C285-4353-4893-9239-8AC7CCD0A34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0397-1F9F-4687-BBB8-2FAC4DA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D20FC9-5572-4F9E-AA3F-FE88C7F5521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CE2E0A-DE95-4A97-BA6E-EBD401AAF50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7A346EE-E148-4731-8247-2400FB85827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6751756-BC1C-46E2-AC38-BE59CD41D0C0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84150" y="149225"/>
            <a:ext cx="8712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0" hangingPunct="0"/>
            <a:r>
              <a:rPr lang="ru-RU" dirty="0" smtClean="0">
                <a:solidFill>
                  <a:srgbClr val="000066"/>
                </a:solidFill>
                <a:latin typeface="Cambria" pitchFamily="18" charset="0"/>
              </a:rPr>
              <a:t>муниципальный 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этап  Всероссийского профессионального конкурса</a:t>
            </a:r>
            <a:endParaRPr lang="ru-RU" b="0" dirty="0">
              <a:solidFill>
                <a:srgbClr val="000066"/>
              </a:solidFill>
              <a:latin typeface="Arial" pitchFamily="34" charset="0"/>
            </a:endParaRPr>
          </a:p>
          <a:p>
            <a:pPr algn="ctr" defTabSz="685800" eaLnBrk="0" hangingPunct="0"/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«Воспитатель года России – </a:t>
            </a:r>
            <a:r>
              <a:rPr lang="ru-RU" dirty="0" smtClean="0">
                <a:solidFill>
                  <a:srgbClr val="000066"/>
                </a:solidFill>
                <a:latin typeface="Cambria" pitchFamily="18" charset="0"/>
              </a:rPr>
              <a:t>2025»</a:t>
            </a:r>
            <a:endParaRPr lang="ru-RU" b="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071563" y="911225"/>
            <a:ext cx="6858000" cy="4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438150" algn="ctr" eaLnBrk="0" hangingPunct="0">
              <a:lnSpc>
                <a:spcPct val="117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dirty="0" smtClean="0">
                <a:solidFill>
                  <a:srgbClr val="000066"/>
                </a:solidFill>
                <a:latin typeface="Cambria" pitchFamily="18" charset="0"/>
              </a:rPr>
              <a:t>Филкова Валентина Анатольевна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232031" y="4446591"/>
            <a:ext cx="6911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8150" algn="ctr" eaLnBrk="0" hangingPunct="0">
              <a:tabLst>
                <a:tab pos="0" algn="l"/>
              </a:tabLst>
            </a:pPr>
            <a:r>
              <a:rPr lang="ru-RU" sz="1600" dirty="0" smtClean="0">
                <a:solidFill>
                  <a:srgbClr val="000066"/>
                </a:solidFill>
                <a:latin typeface="Cambria" pitchFamily="18" charset="0"/>
              </a:rPr>
              <a:t>инструктор по физической культуре</a:t>
            </a:r>
            <a:endParaRPr lang="ru-RU" sz="1600" dirty="0">
              <a:solidFill>
                <a:srgbClr val="000066"/>
              </a:solidFill>
              <a:latin typeface="Cambria" pitchFamily="18" charset="0"/>
            </a:endParaRPr>
          </a:p>
          <a:p>
            <a:pPr indent="438150" algn="ctr" eaLnBrk="0" hangingPunct="0">
              <a:tabLst>
                <a:tab pos="0" algn="l"/>
              </a:tabLst>
            </a:pPr>
            <a:r>
              <a:rPr lang="ru-RU" sz="1600" dirty="0">
                <a:solidFill>
                  <a:srgbClr val="000066"/>
                </a:solidFill>
                <a:latin typeface="Cambria" pitchFamily="18" charset="0"/>
              </a:rPr>
              <a:t>детского сада «Калейдоскоп» г. Данилова</a:t>
            </a:r>
            <a:endParaRPr lang="ru-RU" sz="1600" b="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428992" y="1928808"/>
            <a:ext cx="4943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0000CC"/>
                </a:solidFill>
                <a:cs typeface="Arial" pitchFamily="34" charset="0"/>
              </a:rPr>
              <a:t>Моя педагогическая </a:t>
            </a:r>
            <a:r>
              <a:rPr lang="ru-RU" sz="4000" b="1" dirty="0" smtClean="0">
                <a:solidFill>
                  <a:srgbClr val="0000CC"/>
                </a:solidFill>
                <a:cs typeface="Arial" pitchFamily="34" charset="0"/>
              </a:rPr>
              <a:t>находка</a:t>
            </a:r>
            <a:endParaRPr lang="ru-RU" sz="4000" b="1" dirty="0">
              <a:solidFill>
                <a:srgbClr val="0000CC"/>
              </a:solidFill>
              <a:cs typeface="Arial" pitchFamily="34" charset="0"/>
            </a:endParaRPr>
          </a:p>
        </p:txBody>
      </p:sp>
      <p:pic>
        <p:nvPicPr>
          <p:cNvPr id="31745" name="Picture 1" descr="C:\Users\Админ\Downloads\baTCgAHKe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42"/>
            <a:ext cx="2543333" cy="36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S1LniORs5OM.jpg" id="4" name="Picture 5"/>
          <p:cNvPicPr>
            <a:picLocks noChangeArrowheads="1" noChangeAspect="1"/>
          </p:cNvPicPr>
          <p:nvPr/>
        </p:nvPicPr>
        <p:blipFill>
          <a:blip cstate="print" r:embed="rId2"/>
          <a:srcRect b="141" t="20"/>
          <a:stretch>
            <a:fillRect/>
          </a:stretch>
        </p:blipFill>
        <p:spPr bwMode="auto">
          <a:xfrm>
            <a:off x="2143108" y="714362"/>
            <a:ext cx="5106375" cy="431592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142858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Упражнения с речевым сопровождением</a:t>
            </a:r>
            <a:endParaRPr dirty="0"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10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B8vCGLqMfeY.jpg" id="5" name="Picture 2"/>
          <p:cNvPicPr>
            <a:picLocks noChangeArrowheads="1" noChangeAspect="1"/>
          </p:cNvPicPr>
          <p:nvPr/>
        </p:nvPicPr>
        <p:blipFill>
          <a:blip cstate="print" r:embed="rId2"/>
          <a:srcRect b="33" t="87"/>
          <a:stretch>
            <a:fillRect/>
          </a:stretch>
        </p:blipFill>
        <p:spPr bwMode="auto">
          <a:xfrm>
            <a:off x="2000232" y="714362"/>
            <a:ext cx="4786346" cy="430574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214296"/>
            <a:ext cx="651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Упражнения с музыкальным сопровождением</a:t>
            </a:r>
            <a:endParaRPr dirty="0"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11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Новая папка\kB11rlIf2Rk.jpg" id="51202" name="Picture 2"/>
          <p:cNvPicPr>
            <a:picLocks noChangeArrowheads="1" noChangeAspect="1"/>
          </p:cNvPicPr>
          <p:nvPr/>
        </p:nvPicPr>
        <p:blipFill>
          <a:blip cstate="print" r:embed="rId2"/>
          <a:srcRect l="113"/>
          <a:stretch>
            <a:fillRect/>
          </a:stretch>
        </p:blipFill>
        <p:spPr bwMode="auto">
          <a:xfrm>
            <a:off x="1285852" y="785800"/>
            <a:ext cx="2817530" cy="42148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Новая папка\OyAKMdCOM_o (1).jpg" id="2050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857752" y="785800"/>
            <a:ext cx="3143272" cy="419102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678" y="142858"/>
            <a:ext cx="237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Задания в парах</a:t>
            </a:r>
            <a:endParaRPr dirty="0"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12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ownloads\111\oLtEp0CMbmc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14546" y="0"/>
            <a:ext cx="4509838" cy="500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Админ\Downloads\филкова\Remove-bg.ai_1731252075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-138848"/>
            <a:ext cx="1500198" cy="15851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Qyr1TwaY7Pc.jpg" id="53255" name="Picture 7"/>
          <p:cNvPicPr>
            <a:picLocks noChangeArrowheads="1" noChangeAspect="1"/>
          </p:cNvPicPr>
          <p:nvPr/>
        </p:nvPicPr>
        <p:blipFill>
          <a:blip cstate="print" r:embed="rId2"/>
          <a:srcRect b="114" t="135"/>
          <a:stretch>
            <a:fillRect/>
          </a:stretch>
        </p:blipFill>
        <p:spPr bwMode="auto">
          <a:xfrm>
            <a:off x="4714876" y="1908332"/>
            <a:ext cx="4329124" cy="3092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lTnARYdlrno.jpg" id="7" name="Picture 2"/>
          <p:cNvPicPr>
            <a:picLocks noChangeArrowheads="1" noChangeAspect="1"/>
          </p:cNvPicPr>
          <p:nvPr/>
        </p:nvPicPr>
        <p:blipFill>
          <a:blip cstate="print" r:embed="rId3"/>
          <a:srcRect b="139" r="22" t="149"/>
          <a:stretch>
            <a:fillRect/>
          </a:stretch>
        </p:blipFill>
        <p:spPr bwMode="auto">
          <a:xfrm>
            <a:off x="214281" y="142858"/>
            <a:ext cx="4286281" cy="35719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14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5gKGuoUeCUA.jpg" id="53253" name="Picture 5"/>
          <p:cNvPicPr>
            <a:picLocks noChangeArrowheads="1" noChangeAspect="1"/>
          </p:cNvPicPr>
          <p:nvPr/>
        </p:nvPicPr>
        <p:blipFill>
          <a:blip cstate="print" r:embed="rId2"/>
          <a:srcRect b="113" t="141"/>
          <a:stretch>
            <a:fillRect/>
          </a:stretch>
        </p:blipFill>
        <p:spPr bwMode="auto">
          <a:xfrm>
            <a:off x="142844" y="142858"/>
            <a:ext cx="4114286" cy="285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k5WrHVOfCOQ.jpg" id="6" name="Picture 3"/>
          <p:cNvPicPr>
            <a:picLocks noChangeArrowheads="1" noChangeAspect="1"/>
          </p:cNvPicPr>
          <p:nvPr/>
        </p:nvPicPr>
        <p:blipFill>
          <a:blip cstate="print" r:embed="rId3"/>
          <a:srcRect b="48" t="50"/>
          <a:stretch>
            <a:fillRect/>
          </a:stretch>
        </p:blipFill>
        <p:spPr bwMode="auto">
          <a:xfrm>
            <a:off x="4500562" y="2214560"/>
            <a:ext cx="4531505" cy="26976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15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A56RyQuQ7Sg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153" t="115"/>
          <a:stretch>
            <a:fillRect/>
          </a:stretch>
        </p:blipFill>
        <p:spPr bwMode="auto">
          <a:xfrm>
            <a:off x="89667" y="285734"/>
            <a:ext cx="4625209" cy="265148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Новая папка\1wqpQ9KdnYM.jpg" id="3074" name="Picture 2"/>
          <p:cNvPicPr>
            <a:picLocks noChangeArrowheads="1" noChangeAspect="1"/>
          </p:cNvPicPr>
          <p:nvPr/>
        </p:nvPicPr>
        <p:blipFill>
          <a:blip cstate="print" r:embed="rId3"/>
          <a:srcRect b="107" t="135"/>
          <a:stretch>
            <a:fillRect/>
          </a:stretch>
        </p:blipFill>
        <p:spPr bwMode="auto">
          <a:xfrm>
            <a:off x="4857752" y="2000246"/>
            <a:ext cx="4171504" cy="28972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16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Новая папка\b8HGNx5jGp0.jpg" id="12290" name="Picture 2"/>
          <p:cNvPicPr>
            <a:picLocks noChangeArrowheads="1" noChangeAspect="1"/>
          </p:cNvPicPr>
          <p:nvPr/>
        </p:nvPicPr>
        <p:blipFill>
          <a:blip cstate="print" r:embed="rId2"/>
          <a:srcRect b="172" t="112"/>
          <a:stretch>
            <a:fillRect/>
          </a:stretch>
        </p:blipFill>
        <p:spPr bwMode="auto">
          <a:xfrm>
            <a:off x="357157" y="142858"/>
            <a:ext cx="8482393" cy="45171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17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111\f-BjUx_vqyA.jpg" id="12291" name="Picture 3"/>
          <p:cNvPicPr>
            <a:picLocks noChangeArrowheads="1" noChangeAspect="1"/>
          </p:cNvPicPr>
          <p:nvPr/>
        </p:nvPicPr>
        <p:blipFill>
          <a:blip cstate="print" r:embed="rId2"/>
          <a:srcRect b="70" l="38" r="53" t="79"/>
          <a:stretch>
            <a:fillRect/>
          </a:stretch>
        </p:blipFill>
        <p:spPr bwMode="auto">
          <a:xfrm>
            <a:off x="5076056" y="172587"/>
            <a:ext cx="3240360" cy="472169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111\Tb9RlDNm-qM.jpg" id="12292" name="Picture 4"/>
          <p:cNvPicPr>
            <a:picLocks noChangeArrowheads="1" noChangeAspect="1"/>
          </p:cNvPicPr>
          <p:nvPr/>
        </p:nvPicPr>
        <p:blipFill>
          <a:blip cstate="print" r:embed="rId3"/>
          <a:srcRect t="64"/>
          <a:stretch>
            <a:fillRect/>
          </a:stretch>
        </p:blipFill>
        <p:spPr bwMode="auto">
          <a:xfrm>
            <a:off x="395536" y="195486"/>
            <a:ext cx="4236979" cy="475252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18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111\R2XDvLx4l30.jpg" id="10242" name="Picture 2"/>
          <p:cNvPicPr>
            <a:picLocks noChangeArrowheads="1" noChangeAspect="1"/>
          </p:cNvPicPr>
          <p:nvPr/>
        </p:nvPicPr>
        <p:blipFill>
          <a:blip cstate="print" r:embed="rId2"/>
          <a:srcRect t="2"/>
          <a:stretch>
            <a:fillRect/>
          </a:stretch>
        </p:blipFill>
        <p:spPr bwMode="auto">
          <a:xfrm>
            <a:off x="1428728" y="142858"/>
            <a:ext cx="2500330" cy="4784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111\nh8AIihL6ug.jpg" id="10243" name="Picture 3"/>
          <p:cNvPicPr>
            <a:picLocks noChangeArrowheads="1" noChangeAspect="1"/>
          </p:cNvPicPr>
          <p:nvPr/>
        </p:nvPicPr>
        <p:blipFill>
          <a:blip cstate="print" r:embed="rId3"/>
          <a:srcRect t="2"/>
          <a:stretch>
            <a:fillRect/>
          </a:stretch>
        </p:blipFill>
        <p:spPr bwMode="auto">
          <a:xfrm>
            <a:off x="5000628" y="160472"/>
            <a:ext cx="2500330" cy="4784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19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928688" y="923329"/>
            <a:ext cx="156966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wrap="none">
            <a:spAutoFit/>
          </a:bodyPr>
          <a:lstStyle/>
          <a:p>
            <a:pPr eaLnBrk="0" hangingPunct="0" lvl="3"/>
            <a:endParaRPr dirty="0" lang="ru-RU" smtClean="0">
              <a:solidFill>
                <a:srgbClr val="000066"/>
              </a:solidFill>
            </a:endParaRPr>
          </a:p>
          <a:p>
            <a:pPr eaLnBrk="0" hangingPunct="0"/>
            <a:endParaRPr dirty="0" lang="ru-RU" sz="3200">
              <a:solidFill>
                <a:srgbClr val="000000"/>
              </a:solidFill>
            </a:endParaRPr>
          </a:p>
          <a:p>
            <a:pPr eaLnBrk="0" hangingPunct="0"/>
            <a:endParaRPr dirty="0" lang="ru-RU" sz="3200"/>
          </a:p>
        </p:txBody>
      </p:sp>
      <p:pic>
        <p:nvPicPr>
          <p:cNvPr descr="C:\Users\Админ\Downloads\филкова\Remove-bg.ai_1731252075326.png" id="25607" name="Picture 7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14282" y="43101"/>
            <a:ext cx="4572032" cy="4830947"/>
          </a:xfrm>
          <a:prstGeom prst="rect">
            <a:avLst/>
          </a:prstGeom>
          <a:noFill/>
        </p:spPr>
      </p:pic>
      <p:pic>
        <p:nvPicPr>
          <p:cNvPr descr="C:\Users\Админ\Downloads\филкова\Remove-bg.ai_1731252099951.png" id="25608" name="Picture 8"/>
          <p:cNvPicPr>
            <a:picLocks noChangeArrowheads="1" noChangeAspect="1"/>
          </p:cNvPicPr>
          <p:nvPr/>
        </p:nvPicPr>
        <p:blipFill>
          <a:blip cstate="print" r:embed="rId4"/>
          <a:srcRect b="171" t="151"/>
          <a:stretch>
            <a:fillRect/>
          </a:stretch>
        </p:blipFill>
        <p:spPr bwMode="auto">
          <a:xfrm>
            <a:off x="5429256" y="357172"/>
            <a:ext cx="2880000" cy="2214578"/>
          </a:xfrm>
          <a:prstGeom prst="rect">
            <a:avLst/>
          </a:prstGeom>
          <a:noFill/>
        </p:spPr>
      </p:pic>
      <p:pic>
        <p:nvPicPr>
          <p:cNvPr descr="C:\Users\Админ\Downloads\филкова\Remove-bg.ai_1731252127739.png" id="25609" name="Picture 9"/>
          <p:cNvPicPr>
            <a:picLocks noChangeArrowheads="1" noChangeAspect="1"/>
          </p:cNvPicPr>
          <p:nvPr/>
        </p:nvPicPr>
        <p:blipFill>
          <a:blip cstate="print" r:embed="rId5"/>
          <a:srcRect b="132" t="140"/>
          <a:stretch>
            <a:fillRect/>
          </a:stretch>
        </p:blipFill>
        <p:spPr bwMode="auto">
          <a:xfrm>
            <a:off x="5286380" y="2643188"/>
            <a:ext cx="2786082" cy="23220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111\1JyzewhgROU.jpg" id="11266" name="Picture 2"/>
          <p:cNvPicPr>
            <a:picLocks noChangeArrowheads="1" noChangeAspect="1"/>
          </p:cNvPicPr>
          <p:nvPr/>
        </p:nvPicPr>
        <p:blipFill>
          <a:blip cstate="print" r:embed="rId2"/>
          <a:srcRect t="74"/>
          <a:stretch>
            <a:fillRect/>
          </a:stretch>
        </p:blipFill>
        <p:spPr bwMode="auto">
          <a:xfrm>
            <a:off x="1357290" y="214296"/>
            <a:ext cx="2857520" cy="471198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111\l4nRKm09DbM.jpg" id="11267" name="Picture 3"/>
          <p:cNvPicPr>
            <a:picLocks noChangeArrowheads="1" noChangeAspect="1"/>
          </p:cNvPicPr>
          <p:nvPr/>
        </p:nvPicPr>
        <p:blipFill>
          <a:blip cstate="print" r:embed="rId3"/>
          <a:srcRect t="3"/>
          <a:stretch>
            <a:fillRect/>
          </a:stretch>
        </p:blipFill>
        <p:spPr bwMode="auto">
          <a:xfrm>
            <a:off x="5000628" y="214296"/>
            <a:ext cx="2926843" cy="469722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20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Новая папка\kT_hlJd_ISw.jpg" id="4" name="Picture 2"/>
          <p:cNvPicPr>
            <a:picLocks noChangeArrowheads="1" noChangeAspect="1"/>
          </p:cNvPicPr>
          <p:nvPr/>
        </p:nvPicPr>
        <p:blipFill>
          <a:blip cstate="print" r:embed="rId2"/>
          <a:srcRect b="97" t="141"/>
          <a:stretch>
            <a:fillRect/>
          </a:stretch>
        </p:blipFill>
        <p:spPr bwMode="auto">
          <a:xfrm>
            <a:off x="142844" y="285734"/>
            <a:ext cx="4296774" cy="26432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zxTjvylJsEE.jpg" id="5" name="Picture 3"/>
          <p:cNvPicPr>
            <a:picLocks noChangeArrowheads="1" noChangeAspect="1"/>
          </p:cNvPicPr>
          <p:nvPr/>
        </p:nvPicPr>
        <p:blipFill>
          <a:blip cstate="print" r:embed="rId3"/>
          <a:srcRect b="16" t="113"/>
          <a:stretch>
            <a:fillRect/>
          </a:stretch>
        </p:blipFill>
        <p:spPr bwMode="auto">
          <a:xfrm>
            <a:off x="4643438" y="2357436"/>
            <a:ext cx="4385818" cy="25239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21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PkGATRsSes8.jpg" id="54277" name="Picture 5"/>
          <p:cNvPicPr>
            <a:picLocks noChangeArrowheads="1" noChangeAspect="1"/>
          </p:cNvPicPr>
          <p:nvPr/>
        </p:nvPicPr>
        <p:blipFill>
          <a:blip cstate="print" r:embed="rId2"/>
          <a:srcRect b="26" t="97"/>
          <a:stretch>
            <a:fillRect/>
          </a:stretch>
        </p:blipFill>
        <p:spPr bwMode="auto">
          <a:xfrm>
            <a:off x="214282" y="285734"/>
            <a:ext cx="4286280" cy="28919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Новая папка\3jkCtNcYRUs.jpg" id="54278" name="Picture 6"/>
          <p:cNvPicPr>
            <a:picLocks noChangeArrowheads="1" noChangeAspect="1"/>
          </p:cNvPicPr>
          <p:nvPr/>
        </p:nvPicPr>
        <p:blipFill>
          <a:blip cstate="print" r:embed="rId3"/>
          <a:srcRect b="180" t="148"/>
          <a:stretch>
            <a:fillRect/>
          </a:stretch>
        </p:blipFill>
        <p:spPr bwMode="auto">
          <a:xfrm>
            <a:off x="4643438" y="2357436"/>
            <a:ext cx="4385818" cy="25239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22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PwU_w69i2tY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03" t="54"/>
          <a:stretch>
            <a:fillRect/>
          </a:stretch>
        </p:blipFill>
        <p:spPr bwMode="auto">
          <a:xfrm>
            <a:off x="142844" y="785800"/>
            <a:ext cx="4363570" cy="285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gemIXEAnmCk.jpg" id="1027" name="Picture 3"/>
          <p:cNvPicPr>
            <a:picLocks noChangeArrowheads="1" noChangeAspect="1"/>
          </p:cNvPicPr>
          <p:nvPr/>
        </p:nvPicPr>
        <p:blipFill>
          <a:blip cstate="print" r:embed="rId3"/>
          <a:srcRect b="109" t="37"/>
          <a:stretch>
            <a:fillRect/>
          </a:stretch>
        </p:blipFill>
        <p:spPr bwMode="auto">
          <a:xfrm>
            <a:off x="4678314" y="2071684"/>
            <a:ext cx="4353190" cy="287947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678" y="214296"/>
            <a:ext cx="3043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Утренняя гимнастика</a:t>
            </a:r>
            <a:endParaRPr dirty="0"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23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-7xPi3T7IPc.jpg" id="1028" name="Picture 4"/>
          <p:cNvPicPr>
            <a:picLocks noChangeArrowheads="1" noChangeAspect="1"/>
          </p:cNvPicPr>
          <p:nvPr/>
        </p:nvPicPr>
        <p:blipFill>
          <a:blip cstate="print" r:embed="rId2"/>
          <a:srcRect b="108" t="23"/>
          <a:stretch>
            <a:fillRect/>
          </a:stretch>
        </p:blipFill>
        <p:spPr bwMode="auto">
          <a:xfrm>
            <a:off x="142844" y="642924"/>
            <a:ext cx="4714908" cy="25304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49vWDI7rU_A.jpg" id="6" name="Picture 4"/>
          <p:cNvPicPr>
            <a:picLocks noChangeArrowheads="1" noChangeAspect="1"/>
          </p:cNvPicPr>
          <p:nvPr/>
        </p:nvPicPr>
        <p:blipFill>
          <a:blip cstate="print" r:embed="rId3"/>
          <a:srcRect b="74" t="68"/>
          <a:stretch>
            <a:fillRect/>
          </a:stretch>
        </p:blipFill>
        <p:spPr bwMode="auto">
          <a:xfrm>
            <a:off x="5000628" y="2143122"/>
            <a:ext cx="4011428" cy="27860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7620" y="0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Занятия</a:t>
            </a:r>
            <a:endParaRPr dirty="0"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24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EGEEOWoh4XQ.jpg" id="56322" name="Picture 2"/>
          <p:cNvPicPr>
            <a:picLocks noChangeArrowheads="1" noChangeAspect="1"/>
          </p:cNvPicPr>
          <p:nvPr/>
        </p:nvPicPr>
        <p:blipFill>
          <a:blip cstate="print" r:embed="rId2"/>
          <a:srcRect b="14" l="93" t="157"/>
          <a:stretch>
            <a:fillRect/>
          </a:stretch>
        </p:blipFill>
        <p:spPr bwMode="auto">
          <a:xfrm>
            <a:off x="142844" y="357172"/>
            <a:ext cx="4357718" cy="33527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Новая папка\KyKwumZyDkQ.jpg" id="7" name="Picture 2"/>
          <p:cNvPicPr>
            <a:picLocks noChangeArrowheads="1" noChangeAspect="1"/>
          </p:cNvPicPr>
          <p:nvPr/>
        </p:nvPicPr>
        <p:blipFill>
          <a:blip cstate="print" r:embed="rId3"/>
          <a:srcRect b="173" t="113"/>
          <a:stretch>
            <a:fillRect/>
          </a:stretch>
        </p:blipFill>
        <p:spPr bwMode="auto">
          <a:xfrm>
            <a:off x="4669884" y="1928808"/>
            <a:ext cx="4320000" cy="30003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25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p1rmaGNeIoU.jpg" id="9" name="Picture 2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r="48" t="57"/>
          <a:stretch>
            <a:fillRect/>
          </a:stretch>
        </p:blipFill>
        <p:spPr bwMode="auto">
          <a:xfrm>
            <a:off x="285720" y="142858"/>
            <a:ext cx="5189766" cy="23574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rg3IAm6lis8.jpg" id="20481" name="Picture 1"/>
          <p:cNvPicPr>
            <a:picLocks noChangeArrowheads="1" noChangeAspect="1"/>
          </p:cNvPicPr>
          <p:nvPr/>
        </p:nvPicPr>
        <p:blipFill>
          <a:blip cstate="print" r:embed="rId4">
            <a:lum bright="10000"/>
          </a:blip>
          <a:srcRect b="205" l="104" r="87" t="115"/>
          <a:stretch>
            <a:fillRect/>
          </a:stretch>
        </p:blipFill>
        <p:spPr bwMode="auto">
          <a:xfrm>
            <a:off x="4071934" y="2643188"/>
            <a:ext cx="4786314" cy="239317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26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родители\hKl_OJWWEPs.jpg" id="57346" name="Picture 2"/>
          <p:cNvPicPr>
            <a:picLocks noChangeArrowheads="1" noChangeAspect="1"/>
          </p:cNvPicPr>
          <p:nvPr/>
        </p:nvPicPr>
        <p:blipFill>
          <a:blip cstate="print" r:embed="rId2"/>
          <a:srcRect l="273" r="235" t="142"/>
          <a:stretch>
            <a:fillRect/>
          </a:stretch>
        </p:blipFill>
        <p:spPr bwMode="auto">
          <a:xfrm>
            <a:off x="357158" y="214296"/>
            <a:ext cx="2357454" cy="388022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родители\FvqoTDGzfdI.jpg" id="57347" name="Picture 3"/>
          <p:cNvPicPr>
            <a:picLocks noChangeArrowheads="1" noChangeAspect="1"/>
          </p:cNvPicPr>
          <p:nvPr/>
        </p:nvPicPr>
        <p:blipFill>
          <a:blip cstate="print" r:embed="rId3"/>
          <a:srcRect l="153" r="175"/>
          <a:stretch>
            <a:fillRect/>
          </a:stretch>
        </p:blipFill>
        <p:spPr bwMode="auto">
          <a:xfrm>
            <a:off x="3500430" y="571486"/>
            <a:ext cx="2286016" cy="401568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родители\cXdEQ-H5yko.jpg" id="57348" name="Picture 4"/>
          <p:cNvPicPr>
            <a:picLocks noChangeArrowheads="1" noChangeAspect="1"/>
          </p:cNvPicPr>
          <p:nvPr/>
        </p:nvPicPr>
        <p:blipFill>
          <a:blip cstate="print" r:embed="rId4">
            <a:lum bright="10000"/>
          </a:blip>
          <a:srcRect b="89" l="19" r="66"/>
          <a:stretch>
            <a:fillRect/>
          </a:stretch>
        </p:blipFill>
        <p:spPr bwMode="auto">
          <a:xfrm>
            <a:off x="6572264" y="1071552"/>
            <a:ext cx="2286017" cy="38862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27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родители\sEmyApIieno.jpg" id="57349" name="Picture 5"/>
          <p:cNvPicPr>
            <a:picLocks noChangeArrowheads="1" noChangeAspect="1"/>
          </p:cNvPicPr>
          <p:nvPr/>
        </p:nvPicPr>
        <p:blipFill>
          <a:blip cstate="print" r:embed="rId2">
            <a:lum/>
          </a:blip>
          <a:srcRect b="208" t="31"/>
          <a:stretch>
            <a:fillRect/>
          </a:stretch>
        </p:blipFill>
        <p:spPr bwMode="auto">
          <a:xfrm>
            <a:off x="119565" y="142858"/>
            <a:ext cx="2824642" cy="24288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родители\0QEOUHRVDS0.jpg" id="57350" name="Picture 6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b="126" r="11" t="35"/>
          <a:stretch>
            <a:fillRect/>
          </a:stretch>
        </p:blipFill>
        <p:spPr bwMode="auto">
          <a:xfrm>
            <a:off x="6084168" y="2355726"/>
            <a:ext cx="2873050" cy="26432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ixy4GnDtzAk.jpg" id="57351" name="Picture 7"/>
          <p:cNvPicPr>
            <a:picLocks noChangeArrowheads="1" noChangeAspect="1"/>
          </p:cNvPicPr>
          <p:nvPr/>
        </p:nvPicPr>
        <p:blipFill>
          <a:blip cstate="print" r:embed="rId4"/>
          <a:srcRect b="86" t="69"/>
          <a:stretch>
            <a:fillRect/>
          </a:stretch>
        </p:blipFill>
        <p:spPr bwMode="auto">
          <a:xfrm>
            <a:off x="3286116" y="571486"/>
            <a:ext cx="2500330" cy="39884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28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gjJ6E9W4gOU.jpg" id="4" name="Picture 6"/>
          <p:cNvPicPr>
            <a:picLocks noChangeArrowheads="1" noChangeAspect="1"/>
          </p:cNvPicPr>
          <p:nvPr/>
        </p:nvPicPr>
        <p:blipFill>
          <a:blip cstate="print" r:embed="rId2"/>
          <a:srcRect b="194" r="52" t="185"/>
          <a:stretch>
            <a:fillRect/>
          </a:stretch>
        </p:blipFill>
        <p:spPr bwMode="auto">
          <a:xfrm>
            <a:off x="214282" y="714362"/>
            <a:ext cx="4574462" cy="31432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32440" y="451596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/>
              <a:t>29</a:t>
            </a:r>
            <a:endParaRPr dirty="0" lang="ru-RU"/>
          </a:p>
        </p:txBody>
      </p:sp>
      <p:pic>
        <p:nvPicPr>
          <p:cNvPr descr="C:\Users\Админ\Downloads\111\AjEdEDBsVt8.jpg" id="1026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8"/>
            <a:ext cx="3643338" cy="485778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YgrhNzLmt4s.jpg" id="29697" name="Picture 1"/>
          <p:cNvPicPr>
            <a:picLocks noChangeArrowheads="1" noChangeAspect="1"/>
          </p:cNvPicPr>
          <p:nvPr/>
        </p:nvPicPr>
        <p:blipFill>
          <a:blip cstate="print" r:embed="rId2"/>
          <a:srcRect b="101" t="156"/>
          <a:stretch>
            <a:fillRect/>
          </a:stretch>
        </p:blipFill>
        <p:spPr bwMode="auto">
          <a:xfrm>
            <a:off x="1214414" y="142858"/>
            <a:ext cx="6672913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42858"/>
            <a:ext cx="335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Спортивные праздники</a:t>
            </a:r>
            <a:endParaRPr dirty="0" lang="ru-RU" sz="2400"/>
          </a:p>
        </p:txBody>
      </p:sp>
      <p:pic>
        <p:nvPicPr>
          <p:cNvPr descr="C:\Users\Админ\Downloads\111\BXRIYOJgCdc.jpg" id="9218" name="Picture 2"/>
          <p:cNvPicPr>
            <a:picLocks noChangeArrowheads="1" noChangeAspect="1"/>
          </p:cNvPicPr>
          <p:nvPr/>
        </p:nvPicPr>
        <p:blipFill>
          <a:blip cstate="print" r:embed="rId2"/>
          <a:srcRect t="43"/>
          <a:stretch>
            <a:fillRect/>
          </a:stretch>
        </p:blipFill>
        <p:spPr bwMode="auto">
          <a:xfrm>
            <a:off x="1142976" y="642924"/>
            <a:ext cx="6636962" cy="4286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30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5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Соревнования</a:t>
            </a:r>
            <a:endParaRPr dirty="0" lang="ru-RU" sz="2400"/>
          </a:p>
        </p:txBody>
      </p:sp>
      <p:pic>
        <p:nvPicPr>
          <p:cNvPr descr="C:\Users\Админ\Downloads\111\cShu9WdgUms.jpg" id="8194" name="Picture 2"/>
          <p:cNvPicPr>
            <a:picLocks noChangeArrowheads="1" noChangeAspect="1"/>
          </p:cNvPicPr>
          <p:nvPr/>
        </p:nvPicPr>
        <p:blipFill>
          <a:blip cstate="print" r:embed="rId2"/>
          <a:srcRect b="28"/>
          <a:stretch>
            <a:fillRect/>
          </a:stretch>
        </p:blipFill>
        <p:spPr bwMode="auto">
          <a:xfrm>
            <a:off x="1000100" y="699345"/>
            <a:ext cx="6786610" cy="422985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31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58"/>
            <a:ext cx="243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Играем в футбол</a:t>
            </a:r>
            <a:endParaRPr dirty="0" lang="ru-RU" sz="2400"/>
          </a:p>
        </p:txBody>
      </p:sp>
      <p:pic>
        <p:nvPicPr>
          <p:cNvPr descr="C:\Users\Админ\Downloads\111\Nz4blWGtjpc.jpg" id="6146" name="Picture 2"/>
          <p:cNvPicPr>
            <a:picLocks noChangeArrowheads="1" noChangeAspect="1"/>
          </p:cNvPicPr>
          <p:nvPr/>
        </p:nvPicPr>
        <p:blipFill>
          <a:blip cstate="print" r:embed="rId2"/>
          <a:srcRect b="89" t="97"/>
          <a:stretch>
            <a:fillRect/>
          </a:stretch>
        </p:blipFill>
        <p:spPr bwMode="auto">
          <a:xfrm>
            <a:off x="1214414" y="642923"/>
            <a:ext cx="6786610" cy="43259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32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6"/>
            <a:ext cx="43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Лыжный забег «Первый старт»</a:t>
            </a:r>
            <a:endParaRPr dirty="0" lang="ru-RU" sz="2400"/>
          </a:p>
        </p:txBody>
      </p:sp>
      <p:pic>
        <p:nvPicPr>
          <p:cNvPr descr="C:\Users\Админ\Downloads\111\SoE0cfgkovk (1).jpg" id="717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857223" y="857238"/>
            <a:ext cx="3107553" cy="41434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111\P74DROC0gwQ.jpg" id="7171" name="Picture 3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t="29"/>
          <a:stretch>
            <a:fillRect/>
          </a:stretch>
        </p:blipFill>
        <p:spPr bwMode="auto">
          <a:xfrm>
            <a:off x="4357686" y="857238"/>
            <a:ext cx="3929090" cy="413407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33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14313"/>
            <a:ext cx="8143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60" algn="ctr" eaLnBrk="0" hangingPunct="0">
              <a:defRPr/>
            </a:pPr>
            <a:r>
              <a:rPr lang="ru-RU" sz="2000" b="1" spc="-1" dirty="0" smtClean="0">
                <a:solidFill>
                  <a:srgbClr val="002060"/>
                </a:solidFill>
                <a:latin typeface="Calibri" pitchFamily="34" charset="0"/>
                <a:ea typeface="DejaVu Sans"/>
              </a:rPr>
              <a:t>Результативность физического развития</a:t>
            </a:r>
            <a:endParaRPr lang="ru-RU" sz="2000" b="1" spc="-1" dirty="0">
              <a:solidFill>
                <a:srgbClr val="002060"/>
              </a:solidFill>
              <a:latin typeface="Calibri" pitchFamily="34" charset="0"/>
              <a:ea typeface="DejaVu Sans"/>
            </a:endParaRPr>
          </a:p>
          <a:p>
            <a:pPr marL="185760" algn="ctr" eaLnBrk="0" hangingPunct="0">
              <a:defRPr/>
            </a:pPr>
            <a:r>
              <a:rPr lang="ru-RU" sz="2000" b="1" spc="-1" dirty="0">
                <a:solidFill>
                  <a:srgbClr val="002060"/>
                </a:solidFill>
                <a:latin typeface="Calibri" pitchFamily="34" charset="0"/>
                <a:ea typeface="DejaVu Sans"/>
              </a:rPr>
              <a:t>у детей </a:t>
            </a:r>
            <a:r>
              <a:rPr lang="ru-RU" sz="2000" b="1" spc="-1" dirty="0" smtClean="0">
                <a:solidFill>
                  <a:srgbClr val="002060"/>
                </a:solidFill>
                <a:latin typeface="Calibri" pitchFamily="34" charset="0"/>
                <a:ea typeface="DejaVu Sans"/>
              </a:rPr>
              <a:t>дошкольного возраста</a:t>
            </a:r>
            <a:endParaRPr lang="ru-RU" sz="2000" b="1" spc="-1" dirty="0">
              <a:solidFill>
                <a:srgbClr val="002060"/>
              </a:solidFill>
              <a:latin typeface="Calibri" pitchFamily="34" charset="0"/>
              <a:ea typeface="DejaVu Sans"/>
            </a:endParaRPr>
          </a:p>
          <a:p>
            <a:pPr marL="185760" algn="ctr" eaLnBrk="0" hangingPunct="0">
              <a:defRPr/>
            </a:pPr>
            <a:r>
              <a:rPr lang="ru-RU" sz="2000" spc="-1" dirty="0" smtClean="0">
                <a:solidFill>
                  <a:srgbClr val="002060"/>
                </a:solidFill>
                <a:latin typeface="Calibri" pitchFamily="34" charset="0"/>
              </a:rPr>
              <a:t>(диагностика  </a:t>
            </a:r>
            <a:r>
              <a:rPr lang="ru-RU" sz="2000" spc="-1" dirty="0">
                <a:solidFill>
                  <a:srgbClr val="002060"/>
                </a:solidFill>
                <a:latin typeface="Calibri" pitchFamily="34" charset="0"/>
              </a:rPr>
              <a:t>по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Пензулаевой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 Л.И</a:t>
            </a:r>
            <a:r>
              <a:rPr lang="ru-RU" sz="2000" spc="-1" dirty="0" smtClean="0">
                <a:solidFill>
                  <a:srgbClr val="002060"/>
                </a:solidFill>
                <a:latin typeface="Calibri" pitchFamily="34" charset="0"/>
              </a:rPr>
              <a:t>.)</a:t>
            </a:r>
            <a:endParaRPr lang="ru-RU" sz="2000" spc="-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1538" y="1500180"/>
          <a:ext cx="7092100" cy="342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214296"/>
            <a:ext cx="337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Готов к труду и обороне</a:t>
            </a:r>
            <a:endParaRPr dirty="0" lang="ru-RU" sz="2400"/>
          </a:p>
        </p:txBody>
      </p:sp>
      <p:pic>
        <p:nvPicPr>
          <p:cNvPr descr="C:\Users\Админ\Downloads\111\ArAxjEa_Hp0.jpg" id="4099" name="Picture 3"/>
          <p:cNvPicPr>
            <a:picLocks noChangeArrowheads="1" noChangeAspect="1"/>
          </p:cNvPicPr>
          <p:nvPr/>
        </p:nvPicPr>
        <p:blipFill>
          <a:blip cstate="print" r:embed="rId2"/>
          <a:srcRect l="60" r="50"/>
          <a:stretch>
            <a:fillRect/>
          </a:stretch>
        </p:blipFill>
        <p:spPr bwMode="auto">
          <a:xfrm>
            <a:off x="214282" y="857238"/>
            <a:ext cx="8780135" cy="400052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35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84150" y="149225"/>
            <a:ext cx="8712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0" hangingPunct="0"/>
            <a:r>
              <a:rPr lang="ru-RU" dirty="0" smtClean="0">
                <a:solidFill>
                  <a:srgbClr val="000066"/>
                </a:solidFill>
                <a:latin typeface="Cambria" pitchFamily="18" charset="0"/>
              </a:rPr>
              <a:t>муниципальный 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этап  Всероссийского профессионального конкурса</a:t>
            </a:r>
            <a:endParaRPr lang="ru-RU" b="0" dirty="0">
              <a:solidFill>
                <a:srgbClr val="000066"/>
              </a:solidFill>
              <a:latin typeface="Arial" pitchFamily="34" charset="0"/>
            </a:endParaRPr>
          </a:p>
          <a:p>
            <a:pPr algn="ctr" defTabSz="685800" eaLnBrk="0" hangingPunct="0"/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«Воспитатель года России – </a:t>
            </a:r>
            <a:r>
              <a:rPr lang="ru-RU" dirty="0" smtClean="0">
                <a:solidFill>
                  <a:srgbClr val="000066"/>
                </a:solidFill>
                <a:latin typeface="Cambria" pitchFamily="18" charset="0"/>
              </a:rPr>
              <a:t>2025»</a:t>
            </a:r>
            <a:endParaRPr lang="ru-RU" b="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071563" y="911225"/>
            <a:ext cx="6858000" cy="4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438150" algn="ctr" eaLnBrk="0" hangingPunct="0">
              <a:lnSpc>
                <a:spcPct val="117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</a:rPr>
              <a:t>Филкова Валентина Анатольевна</a:t>
            </a:r>
            <a:endParaRPr lang="ru-RU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232031" y="4446591"/>
            <a:ext cx="6911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8150" algn="ctr" eaLnBrk="0" hangingPunct="0">
              <a:tabLst>
                <a:tab pos="0" algn="l"/>
              </a:tabLst>
            </a:pPr>
            <a:r>
              <a:rPr lang="ru-RU" sz="1600" dirty="0" smtClean="0">
                <a:solidFill>
                  <a:srgbClr val="000066"/>
                </a:solidFill>
                <a:latin typeface="Cambria" pitchFamily="18" charset="0"/>
              </a:rPr>
              <a:t>и</a:t>
            </a:r>
            <a:r>
              <a:rPr lang="ru-RU" sz="1600" smtClean="0">
                <a:solidFill>
                  <a:srgbClr val="000066"/>
                </a:solidFill>
                <a:latin typeface="Cambria" pitchFamily="18" charset="0"/>
              </a:rPr>
              <a:t>нструктор </a:t>
            </a:r>
            <a:r>
              <a:rPr lang="ru-RU" sz="1600" dirty="0" smtClean="0">
                <a:solidFill>
                  <a:srgbClr val="000066"/>
                </a:solidFill>
                <a:latin typeface="Cambria" pitchFamily="18" charset="0"/>
              </a:rPr>
              <a:t>по физической культуре</a:t>
            </a:r>
            <a:endParaRPr lang="ru-RU" sz="1600" dirty="0">
              <a:solidFill>
                <a:srgbClr val="000066"/>
              </a:solidFill>
              <a:latin typeface="Cambria" pitchFamily="18" charset="0"/>
            </a:endParaRPr>
          </a:p>
          <a:p>
            <a:pPr indent="438150" algn="ctr" eaLnBrk="0" hangingPunct="0">
              <a:tabLst>
                <a:tab pos="0" algn="l"/>
              </a:tabLst>
            </a:pPr>
            <a:r>
              <a:rPr lang="ru-RU" sz="1600" dirty="0">
                <a:solidFill>
                  <a:srgbClr val="000066"/>
                </a:solidFill>
                <a:latin typeface="Cambria" pitchFamily="18" charset="0"/>
              </a:rPr>
              <a:t>детского сада «Калейдоскоп» г. Данилова</a:t>
            </a:r>
            <a:endParaRPr lang="ru-RU" sz="1600" b="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428992" y="1928808"/>
            <a:ext cx="4943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Моя педагогическая </a:t>
            </a:r>
            <a:r>
              <a:rPr lang="ru-RU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находка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«Лесенки - </a:t>
            </a:r>
            <a:r>
              <a:rPr lang="ru-RU" sz="2800" b="1" dirty="0" err="1" smtClean="0">
                <a:solidFill>
                  <a:srgbClr val="0000CC"/>
                </a:solidFill>
                <a:latin typeface="+mj-lt"/>
                <a:cs typeface="Arial" pitchFamily="34" charset="0"/>
              </a:rPr>
              <a:t>чудесенки</a:t>
            </a:r>
            <a:r>
              <a:rPr lang="ru-RU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1745" name="Picture 1" descr="C:\Users\Админ\Downloads\baTCgAHKe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42"/>
            <a:ext cx="2543333" cy="3600000"/>
          </a:xfrm>
          <a:prstGeom prst="rect">
            <a:avLst/>
          </a:prstGeom>
          <a:noFill/>
        </p:spPr>
      </p:pic>
      <p:pic>
        <p:nvPicPr>
          <p:cNvPr id="47107" name="Picture 3" descr="C:\Users\Админ\Downloads\филкова\Remove-bg.ai_17312520753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14626"/>
            <a:ext cx="2930800" cy="18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428625" y="107950"/>
            <a:ext cx="8215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«Калейдоскоп» г. Данилова Ярославской области</a:t>
            </a:r>
          </a:p>
        </p:txBody>
      </p:sp>
      <p:pic>
        <p:nvPicPr>
          <p:cNvPr id="6" name="Picture 2" descr="D:\фото на сайт лента\IMG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64395"/>
            <a:ext cx="5107834" cy="287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6786578" y="1071552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Мой сайт</a:t>
            </a: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285750" y="3911600"/>
            <a:ext cx="6643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66"/>
                </a:solidFill>
                <a:cs typeface="Times New Roman" pitchFamily="18" charset="0"/>
              </a:rPr>
              <a:t>E-mail:</a:t>
            </a: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kalejdoskop.danono@mail.ru</a:t>
            </a:r>
            <a:r>
              <a:rPr lang="ru-RU" dirty="0">
                <a:cs typeface="Times New Roman" pitchFamily="18" charset="0"/>
              </a:rPr>
              <a:t>      </a:t>
            </a:r>
          </a:p>
          <a:p>
            <a:pPr eaLnBrk="0" hangingPunct="0"/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Телефон:</a:t>
            </a:r>
            <a:r>
              <a:rPr lang="ru-RU" dirty="0">
                <a:cs typeface="Times New Roman" pitchFamily="18" charset="0"/>
              </a:rPr>
              <a:t> 8 (48538) 5-15-02 </a:t>
            </a:r>
          </a:p>
          <a:p>
            <a:pPr eaLnBrk="0" hangingPunct="0"/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Заведующий:</a:t>
            </a:r>
            <a:r>
              <a:rPr lang="ru-RU" dirty="0">
                <a:cs typeface="Times New Roman" pitchFamily="18" charset="0"/>
              </a:rPr>
              <a:t> Цветкова Татьяна Вячеславовна</a:t>
            </a:r>
            <a:endParaRPr lang="ru-RU" dirty="0"/>
          </a:p>
        </p:txBody>
      </p:sp>
      <p:pic>
        <p:nvPicPr>
          <p:cNvPr id="48130" name="Picture 2" descr="http://qrcoder.ru/code/?https%3A%2F%2Fdsdan-kalejdoskop.edu.yar.ru%2Fspetsialisti_dou%2Finstruktor_po_fizicheskoy_k_62.html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8"/>
            <a:ext cx="2286015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43966" y="471489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Remove-bg.ai_1731484836945.png" id="102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19436950">
            <a:off x="1628926" y="1200312"/>
            <a:ext cx="1008562" cy="1008562"/>
          </a:xfrm>
          <a:prstGeom prst="rect">
            <a:avLst/>
          </a:prstGeom>
          <a:noFill/>
        </p:spPr>
      </p:pic>
      <p:pic>
        <p:nvPicPr>
          <p:cNvPr descr="C:\Users\Админ\Downloads\Remove-bg.ai_1731484836945.png" id="4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1767791">
            <a:off x="6112142" y="1182935"/>
            <a:ext cx="1008562" cy="1008562"/>
          </a:xfrm>
          <a:prstGeom prst="rect">
            <a:avLst/>
          </a:prstGeom>
          <a:noFill/>
        </p:spPr>
      </p:pic>
      <p:pic>
        <p:nvPicPr>
          <p:cNvPr descr="C:\Users\Админ\Downloads\Remove-bg.ai_1731484836945.png" id="5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20347551">
            <a:off x="2289693" y="146586"/>
            <a:ext cx="1008562" cy="1008562"/>
          </a:xfrm>
          <a:prstGeom prst="rect">
            <a:avLst/>
          </a:prstGeom>
          <a:noFill/>
        </p:spPr>
      </p:pic>
      <p:pic>
        <p:nvPicPr>
          <p:cNvPr descr="C:\Users\Админ\Downloads\Remove-bg.ai_1731484836945.png" id="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857620" y="0"/>
            <a:ext cx="1008562" cy="1008562"/>
          </a:xfrm>
          <a:prstGeom prst="rect">
            <a:avLst/>
          </a:prstGeom>
          <a:noFill/>
        </p:spPr>
      </p:pic>
      <p:pic>
        <p:nvPicPr>
          <p:cNvPr descr="C:\Users\Админ\Downloads\Remove-bg.ai_1731484836945.png" id="7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1932436">
            <a:off x="5477558" y="191176"/>
            <a:ext cx="1008562" cy="1008562"/>
          </a:xfrm>
          <a:prstGeom prst="rect">
            <a:avLst/>
          </a:prstGeom>
          <a:noFill/>
        </p:spPr>
      </p:pic>
      <p:pic>
        <p:nvPicPr>
          <p:cNvPr descr="C:\Users\Админ\Downloads\111\S9wRu0xlIDo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101" r="82" t="95"/>
          <a:stretch>
            <a:fillRect/>
          </a:stretch>
        </p:blipFill>
        <p:spPr bwMode="auto">
          <a:xfrm>
            <a:off x="2857488" y="1142972"/>
            <a:ext cx="32178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4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Админ\Downloads\филкова\Remove-bg.ai_17312521565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20272"/>
            <a:ext cx="4426876" cy="3823228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411510"/>
            <a:ext cx="8529707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оординационная (скоростная) лестница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отличный тренажер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повышения скорост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ловкости передвижения ног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координации движения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баланса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ритмичности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l7swPDpi_AM.jpg" id="21505" name="Picture 1"/>
          <p:cNvPicPr>
            <a:picLocks noChangeArrowheads="1" noChangeAspect="1"/>
          </p:cNvPicPr>
          <p:nvPr/>
        </p:nvPicPr>
        <p:blipFill>
          <a:blip cstate="print" r:embed="rId2"/>
          <a:srcRect b="105" t="104"/>
          <a:stretch>
            <a:fillRect/>
          </a:stretch>
        </p:blipFill>
        <p:spPr bwMode="auto">
          <a:xfrm>
            <a:off x="4643438" y="1928808"/>
            <a:ext cx="4368710" cy="30003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gjJ6E9W4gOU.jpg" id="21510" name="Picture 6"/>
          <p:cNvPicPr>
            <a:picLocks noChangeArrowheads="1" noChangeAspect="1"/>
          </p:cNvPicPr>
          <p:nvPr/>
        </p:nvPicPr>
        <p:blipFill>
          <a:blip cstate="print" r:embed="rId3"/>
          <a:srcRect b="194" r="52" t="185"/>
          <a:stretch>
            <a:fillRect/>
          </a:stretch>
        </p:blipFill>
        <p:spPr bwMode="auto">
          <a:xfrm>
            <a:off x="142844" y="785800"/>
            <a:ext cx="4377477" cy="300791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142858"/>
            <a:ext cx="5285229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Ходьба прямым и приставным шагом</a:t>
            </a:r>
            <a:endParaRPr b="1" dirty="0" lang="ru-RU" sz="2400">
              <a:solidFill>
                <a:srgbClr val="000099"/>
              </a:solidFill>
              <a:latin charset="0" pitchFamily="34"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6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Новая папка\4e2lSulKgfU.jpg" id="21508" name="Picture 4"/>
          <p:cNvPicPr>
            <a:picLocks noChangeArrowheads="1" noChangeAspect="1"/>
          </p:cNvPicPr>
          <p:nvPr/>
        </p:nvPicPr>
        <p:blipFill>
          <a:blip cstate="print" r:embed="rId2"/>
          <a:srcRect b="38" t="211"/>
          <a:stretch>
            <a:fillRect/>
          </a:stretch>
        </p:blipFill>
        <p:spPr bwMode="auto">
          <a:xfrm>
            <a:off x="1357290" y="642924"/>
            <a:ext cx="6286544" cy="438331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496" y="142858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Бег</a:t>
            </a:r>
            <a:r>
              <a:rPr b="1" dirty="0" lang="ru-RU" smtClean="0">
                <a:solidFill>
                  <a:srgbClr val="000099"/>
                </a:solidFill>
                <a:latin charset="0" pitchFamily="34" typeface="Calibri"/>
              </a:rPr>
              <a:t> </a:t>
            </a:r>
            <a:endParaRPr dirty="0" lang="ru-RU"/>
          </a:p>
        </p:txBody>
      </p:sp>
      <p:sp>
        <p:nvSpPr>
          <p:cNvPr id="4" name="TextBox 3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7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p84V5GKwRHM.jpg" id="21507" name="Picture 3"/>
          <p:cNvPicPr>
            <a:picLocks noChangeArrowheads="1" noChangeAspect="1"/>
          </p:cNvPicPr>
          <p:nvPr/>
        </p:nvPicPr>
        <p:blipFill>
          <a:blip cstate="print" r:embed="rId2"/>
          <a:srcRect b="30" t="143"/>
          <a:stretch>
            <a:fillRect/>
          </a:stretch>
        </p:blipFill>
        <p:spPr bwMode="auto">
          <a:xfrm>
            <a:off x="1571603" y="642924"/>
            <a:ext cx="5882195" cy="435771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14285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rgbClr val="000099"/>
                </a:solidFill>
                <a:latin charset="0" pitchFamily="34" typeface="Calibri"/>
              </a:rPr>
              <a:t>Прыжки</a:t>
            </a:r>
            <a:endParaRPr dirty="0"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8</a:t>
            </a:r>
            <a:endParaRPr dirty="0"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Downloads\филкова\фото\Новая папка\2lAa3OBwIN4.jpg" id="50179" name="Picture 3"/>
          <p:cNvPicPr>
            <a:picLocks noChangeArrowheads="1" noChangeAspect="1"/>
          </p:cNvPicPr>
          <p:nvPr/>
        </p:nvPicPr>
        <p:blipFill>
          <a:blip cstate="print" r:embed="rId2"/>
          <a:srcRect b="136" t="82"/>
          <a:stretch>
            <a:fillRect/>
          </a:stretch>
        </p:blipFill>
        <p:spPr bwMode="auto">
          <a:xfrm>
            <a:off x="4572000" y="2214560"/>
            <a:ext cx="4533798" cy="27860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Админ\Downloads\филкова\фото\Новая папка\JQw_rexXssU.jpg" id="50180" name="Picture 4"/>
          <p:cNvPicPr>
            <a:picLocks noChangeArrowheads="1" noChangeAspect="1"/>
          </p:cNvPicPr>
          <p:nvPr/>
        </p:nvPicPr>
        <p:blipFill>
          <a:blip cstate="print" r:embed="rId3"/>
          <a:srcRect b="211" t="109"/>
          <a:stretch>
            <a:fillRect/>
          </a:stretch>
        </p:blipFill>
        <p:spPr bwMode="auto">
          <a:xfrm>
            <a:off x="142844" y="142858"/>
            <a:ext cx="4357718" cy="288246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5405" y="4714890"/>
            <a:ext cx="142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9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193</Words>
  <Application>Microsoft Office PowerPoint</Application>
  <PresentationFormat>Экран (16:9)</PresentationFormat>
  <Paragraphs>80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Методкабинет</dc:creator>
  <cp:lastModifiedBy>Админ</cp:lastModifiedBy>
  <cp:revision>76</cp:revision>
  <dcterms:created xsi:type="dcterms:W3CDTF">2024-03-14T06:26:05Z</dcterms:created>
  <dcterms:modified xsi:type="dcterms:W3CDTF">2024-11-14T05:17:09Z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2178279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